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7" r:id="rId3"/>
    <p:sldId id="308" r:id="rId4"/>
    <p:sldId id="309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274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2F7816A-69C4-4E99-AA6B-B938BA11A79B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422AE95-5582-4D14-9426-33E7DA391E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43042" y="0"/>
            <a:ext cx="7215238" cy="1894362"/>
          </a:xfrm>
        </p:spPr>
        <p:txBody>
          <a:bodyPr>
            <a:normAutofit/>
          </a:bodyPr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MENACES SUR LES </a:t>
            </a:r>
            <a:r>
              <a:rPr lang="fr-FR" sz="2800" dirty="0" smtClean="0">
                <a:solidFill>
                  <a:schemeClr val="tx1"/>
                </a:solidFill>
              </a:rPr>
              <a:t>AIRES PROTEGEES </a:t>
            </a:r>
            <a:r>
              <a:rPr lang="fr-FR" sz="2800" dirty="0" smtClean="0">
                <a:solidFill>
                  <a:schemeClr val="tx1"/>
                </a:solidFill>
              </a:rPr>
              <a:t>D’AFRIQUE CENTRALE</a:t>
            </a:r>
            <a:endParaRPr lang="fr-FR" sz="2800" i="1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36" y="5857892"/>
            <a:ext cx="6172200" cy="800096"/>
          </a:xfrm>
        </p:spPr>
        <p:txBody>
          <a:bodyPr/>
          <a:lstStyle/>
          <a:p>
            <a:pPr algn="ctr"/>
            <a:r>
              <a:rPr lang="fr-CM" dirty="0" smtClean="0"/>
              <a:t>TRAVAUX DU GROUPE I</a:t>
            </a:r>
            <a:endParaRPr lang="fr-FR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88" y="2285992"/>
            <a:ext cx="5357850" cy="3557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Exploitation forestière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14282" y="2357430"/>
            <a:ext cx="8686800" cy="2357454"/>
          </a:xfrm>
        </p:spPr>
        <p:txBody>
          <a:bodyPr>
            <a:normAutofit/>
          </a:bodyPr>
          <a:lstStyle/>
          <a:p>
            <a:r>
              <a:rPr lang="fr-CM" dirty="0" smtClean="0"/>
              <a:t>OUTILS :  SIG/TELEDETECTION (WRI Atlas Forestiers)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PLANS D’AMENAGEMENT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ETUDE D’IMPACT ENVIRONNEMENTAL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LEGISLATION/REGLEMENTATION 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Feux de brousse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3829064"/>
          </a:xfrm>
        </p:spPr>
        <p:txBody>
          <a:bodyPr/>
          <a:lstStyle/>
          <a:p>
            <a:r>
              <a:rPr lang="fr-CM" dirty="0" smtClean="0"/>
              <a:t>OUTILS :  SIG/TELEDETECTION</a:t>
            </a:r>
          </a:p>
          <a:p>
            <a:r>
              <a:rPr lang="fr-CM" dirty="0" smtClean="0"/>
              <a:t>                   REGLEMENTATION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PARES-FEUX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FEUX PRECOCES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CONTRATS TERROIRS</a:t>
            </a:r>
          </a:p>
          <a:p>
            <a:endParaRPr lang="fr-CM" dirty="0" smtClean="0"/>
          </a:p>
          <a:p>
            <a:r>
              <a:rPr lang="fr-CM" dirty="0" smtClean="0"/>
              <a:t>STRATEGIE : STRATEGIE NATIONALE SUR LES  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     FEUX DE BROUSSE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FRAGMENTATION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8472518" cy="4902340"/>
          </a:xfrm>
        </p:spPr>
        <p:txBody>
          <a:bodyPr/>
          <a:lstStyle/>
          <a:p>
            <a:endParaRPr lang="fr-CM" dirty="0" smtClean="0"/>
          </a:p>
          <a:p>
            <a:endParaRPr lang="fr-CM" dirty="0" smtClean="0"/>
          </a:p>
          <a:p>
            <a:endParaRPr lang="fr-CM" dirty="0" smtClean="0"/>
          </a:p>
          <a:p>
            <a:r>
              <a:rPr lang="fr-CM" dirty="0" smtClean="0"/>
              <a:t>OUTILS : PLAN D’AMENAGEMENT DU TERRITOIRE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ETUDES D’IMPACT ENVIRONNEMENTAL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CONFLITS ARMES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00034" y="2500306"/>
            <a:ext cx="7543824" cy="1543048"/>
          </a:xfrm>
        </p:spPr>
        <p:txBody>
          <a:bodyPr/>
          <a:lstStyle/>
          <a:p>
            <a:r>
              <a:rPr lang="fr-CM" b="1" u="sng" dirty="0" smtClean="0"/>
              <a:t>STRATEGIE</a:t>
            </a:r>
            <a:r>
              <a:rPr lang="fr-CM" dirty="0" smtClean="0"/>
              <a:t> : BONNE GOUVERNANCE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85728"/>
            <a:ext cx="8929718" cy="1285884"/>
          </a:xfrm>
        </p:spPr>
        <p:txBody>
          <a:bodyPr/>
          <a:lstStyle/>
          <a:p>
            <a:r>
              <a:rPr lang="fr-CM" dirty="0" smtClean="0"/>
              <a:t>MALADIES EMERGENTES/RE-EMERGENTES ET ZOONOSES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1928802"/>
            <a:ext cx="9144000" cy="4545150"/>
          </a:xfrm>
        </p:spPr>
        <p:txBody>
          <a:bodyPr/>
          <a:lstStyle/>
          <a:p>
            <a:endParaRPr lang="fr-CM" dirty="0" smtClean="0"/>
          </a:p>
          <a:p>
            <a:endParaRPr lang="fr-CM" dirty="0" smtClean="0"/>
          </a:p>
          <a:p>
            <a:r>
              <a:rPr lang="fr-CM" b="1" u="sng" dirty="0" smtClean="0"/>
              <a:t>STRATEGIE: </a:t>
            </a:r>
            <a:r>
              <a:rPr lang="fr-CM" dirty="0" smtClean="0"/>
              <a:t>SYSTEMES D’ALERTE 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      SURVEILLANCE EPIDEMIOLOGIQUE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ESPECES ENVAHISSANTES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28596" y="2000240"/>
            <a:ext cx="7858180" cy="1000132"/>
          </a:xfrm>
        </p:spPr>
        <p:txBody>
          <a:bodyPr/>
          <a:lstStyle/>
          <a:p>
            <a:r>
              <a:rPr lang="fr-CM" b="1" u="sng" dirty="0" smtClean="0"/>
              <a:t>STRATEGIE </a:t>
            </a:r>
            <a:r>
              <a:rPr lang="fr-CM" dirty="0" smtClean="0"/>
              <a:t>:  LUTTE  ACTIVE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2285992"/>
            <a:ext cx="80281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600" b="1" dirty="0"/>
              <a:t>MERCI POUR VOTRE </a:t>
            </a:r>
            <a:r>
              <a:rPr lang="fr-FR" sz="3600" b="1" dirty="0" smtClean="0"/>
              <a:t>AIMABLE</a:t>
            </a:r>
          </a:p>
          <a:p>
            <a:pPr algn="ctr"/>
            <a:r>
              <a:rPr lang="fr-FR" sz="3600" b="1" dirty="0" smtClean="0"/>
              <a:t>ATTENTION</a:t>
            </a:r>
            <a:endParaRPr lang="fr-FR" sz="3600" b="1" dirty="0"/>
          </a:p>
        </p:txBody>
      </p:sp>
    </p:spTree>
    <p:extLst>
      <p:ext uri="{BB962C8B-B14F-4D97-AF65-F5344CB8AC3E}">
        <p14:creationId xmlns="" xmlns:p14="http://schemas.microsoft.com/office/powerpoint/2010/main" val="167411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01080" cy="1203348"/>
          </a:xfrm>
        </p:spPr>
        <p:txBody>
          <a:bodyPr>
            <a:normAutofit/>
          </a:bodyPr>
          <a:lstStyle/>
          <a:p>
            <a:r>
              <a:rPr lang="fr-CM" sz="2800" dirty="0" smtClean="0"/>
              <a:t>DEFINITION DE LA NOTION DE MENACE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8258204" cy="4830902"/>
          </a:xfrm>
        </p:spPr>
        <p:txBody>
          <a:bodyPr>
            <a:normAutofit lnSpcReduction="10000"/>
          </a:bodyPr>
          <a:lstStyle/>
          <a:p>
            <a:pPr algn="just"/>
            <a:r>
              <a:rPr lang="fr-CM" sz="3600" dirty="0" smtClean="0"/>
              <a:t>Tout risque que fait planer un phénomène anthropique ou naturel sur l’intégrité physique ou écologique d’une aire protégée.</a:t>
            </a:r>
          </a:p>
          <a:p>
            <a:pPr algn="just"/>
            <a:endParaRPr lang="fr-CM" sz="3600" dirty="0" smtClean="0"/>
          </a:p>
          <a:p>
            <a:pPr algn="just"/>
            <a:r>
              <a:rPr lang="fr-CM" sz="3600" dirty="0" smtClean="0"/>
              <a:t> Cela se mesure en terme d’impact négatif sur la </a:t>
            </a:r>
            <a:r>
              <a:rPr lang="fr-CM" sz="3600" dirty="0" smtClean="0"/>
              <a:t>biodiversité </a:t>
            </a:r>
            <a:r>
              <a:rPr lang="fr-CM" sz="3600" dirty="0" smtClean="0"/>
              <a:t>ou sur l’un des processus écologiques qui a cours au sein de cette aire protégée.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QUELQUES MENACES PRINCIPALES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CM" dirty="0" smtClean="0"/>
              <a:t>Braconnage</a:t>
            </a:r>
          </a:p>
          <a:p>
            <a:r>
              <a:rPr lang="fr-CM" dirty="0" smtClean="0"/>
              <a:t>Transhumance</a:t>
            </a:r>
          </a:p>
          <a:p>
            <a:r>
              <a:rPr lang="fr-CM" dirty="0" smtClean="0"/>
              <a:t>Pression démographique</a:t>
            </a:r>
          </a:p>
          <a:p>
            <a:r>
              <a:rPr lang="fr-CM" dirty="0" smtClean="0"/>
              <a:t>Conflit Homme-Faune</a:t>
            </a:r>
          </a:p>
          <a:p>
            <a:r>
              <a:rPr lang="fr-CM" dirty="0" smtClean="0"/>
              <a:t>Fragmentation </a:t>
            </a:r>
          </a:p>
          <a:p>
            <a:r>
              <a:rPr lang="fr-CM" dirty="0" smtClean="0"/>
              <a:t>Exploitation minière et/ou forestière</a:t>
            </a:r>
          </a:p>
          <a:p>
            <a:r>
              <a:rPr lang="fr-CM" dirty="0" smtClean="0"/>
              <a:t>Changements climatiques</a:t>
            </a:r>
          </a:p>
          <a:p>
            <a:r>
              <a:rPr lang="fr-CM" dirty="0" smtClean="0"/>
              <a:t>Feux de brousse</a:t>
            </a:r>
          </a:p>
          <a:p>
            <a:r>
              <a:rPr lang="fr-CM" dirty="0" smtClean="0"/>
              <a:t>Conflits armés</a:t>
            </a:r>
          </a:p>
          <a:p>
            <a:r>
              <a:rPr lang="fr-CM" dirty="0" smtClean="0"/>
              <a:t>Maladies émergentes/</a:t>
            </a:r>
            <a:r>
              <a:rPr lang="fr-CM" dirty="0" err="1" smtClean="0"/>
              <a:t>re</a:t>
            </a:r>
            <a:r>
              <a:rPr lang="fr-CM" dirty="0" smtClean="0"/>
              <a:t>-émergentes et autres zoonoses etc.</a:t>
            </a:r>
          </a:p>
          <a:p>
            <a:endParaRPr lang="fr-CM" dirty="0" smtClean="0"/>
          </a:p>
          <a:p>
            <a:endParaRPr lang="fr-CM" dirty="0" smtClean="0"/>
          </a:p>
          <a:p>
            <a:endParaRPr lang="fr-CM" dirty="0" smtClean="0"/>
          </a:p>
          <a:p>
            <a:endParaRPr lang="fr-CM" dirty="0" smtClean="0"/>
          </a:p>
          <a:p>
            <a:endParaRPr lang="fr-CM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929718" cy="928694"/>
          </a:xfrm>
        </p:spPr>
        <p:txBody>
          <a:bodyPr>
            <a:normAutofit fontScale="90000"/>
          </a:bodyPr>
          <a:lstStyle/>
          <a:p>
            <a:r>
              <a:rPr lang="fr-CM" dirty="0" smtClean="0"/>
              <a:t>BRACONNAGE/COMMERCE DES TROPHEES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9715568" cy="5072098"/>
          </a:xfrm>
        </p:spPr>
        <p:txBody>
          <a:bodyPr>
            <a:normAutofit fontScale="92500" lnSpcReduction="10000"/>
          </a:bodyPr>
          <a:lstStyle/>
          <a:p>
            <a:endParaRPr lang="fr-CM" sz="2600" u="sng" dirty="0" smtClean="0">
              <a:solidFill>
                <a:schemeClr val="tx1"/>
              </a:solidFill>
            </a:endParaRPr>
          </a:p>
          <a:p>
            <a:endParaRPr lang="fr-CM" sz="2600" u="sng" dirty="0" smtClean="0">
              <a:solidFill>
                <a:schemeClr val="tx1"/>
              </a:solidFill>
            </a:endParaRPr>
          </a:p>
          <a:p>
            <a:endParaRPr lang="fr-CM" sz="2600" u="sng" dirty="0" smtClean="0">
              <a:solidFill>
                <a:schemeClr val="tx1"/>
              </a:solidFill>
            </a:endParaRPr>
          </a:p>
          <a:p>
            <a:r>
              <a:rPr lang="fr-CM" sz="2600" u="sng" dirty="0" smtClean="0">
                <a:solidFill>
                  <a:schemeClr val="tx1"/>
                </a:solidFill>
              </a:rPr>
              <a:t>OUTILS</a:t>
            </a:r>
            <a:r>
              <a:rPr lang="fr-CM" sz="2600" dirty="0" smtClean="0">
                <a:solidFill>
                  <a:schemeClr val="tx1"/>
                </a:solidFill>
              </a:rPr>
              <a:t> </a:t>
            </a:r>
            <a:r>
              <a:rPr lang="fr-CM" dirty="0" smtClean="0">
                <a:solidFill>
                  <a:schemeClr val="tx1"/>
                </a:solidFill>
              </a:rPr>
              <a:t>: </a:t>
            </a:r>
            <a:r>
              <a:rPr lang="fr-CM" dirty="0" smtClean="0">
                <a:solidFill>
                  <a:schemeClr val="tx1"/>
                </a:solidFill>
              </a:rPr>
              <a:t> </a:t>
            </a:r>
            <a:r>
              <a:rPr lang="fr-CM" sz="2600" dirty="0" smtClean="0">
                <a:solidFill>
                  <a:schemeClr val="tx1"/>
                </a:solidFill>
              </a:rPr>
              <a:t>MIST/SMART, SIG</a:t>
            </a:r>
          </a:p>
          <a:p>
            <a:endParaRPr lang="fr-CM" dirty="0" smtClean="0">
              <a:solidFill>
                <a:schemeClr val="tx1"/>
              </a:solidFill>
            </a:endParaRPr>
          </a:p>
          <a:p>
            <a:endParaRPr lang="fr-CM" dirty="0" smtClean="0">
              <a:solidFill>
                <a:schemeClr val="tx1"/>
              </a:solidFill>
            </a:endParaRPr>
          </a:p>
          <a:p>
            <a:r>
              <a:rPr lang="fr-CM" sz="2600" u="sng" dirty="0" smtClean="0">
                <a:solidFill>
                  <a:schemeClr val="tx1"/>
                </a:solidFill>
              </a:rPr>
              <a:t>STRATEGIE</a:t>
            </a:r>
            <a:r>
              <a:rPr lang="fr-CM" dirty="0" smtClean="0">
                <a:solidFill>
                  <a:schemeClr val="tx1"/>
                </a:solidFill>
              </a:rPr>
              <a:t> : SENSIBILISATION</a:t>
            </a:r>
          </a:p>
          <a:p>
            <a:r>
              <a:rPr lang="fr-CM" dirty="0" smtClean="0">
                <a:solidFill>
                  <a:schemeClr val="tx1"/>
                </a:solidFill>
              </a:rPr>
              <a:t> </a:t>
            </a:r>
            <a:r>
              <a:rPr lang="fr-CM" dirty="0" smtClean="0">
                <a:solidFill>
                  <a:schemeClr val="tx1"/>
                </a:solidFill>
              </a:rPr>
              <a:t>                                  STRATEGIE NATIONALE DE LUTTE ANTI </a:t>
            </a:r>
            <a:r>
              <a:rPr lang="fr-CM" dirty="0" smtClean="0">
                <a:solidFill>
                  <a:schemeClr val="tx1"/>
                </a:solidFill>
              </a:rPr>
              <a:t>BRACONNAGE</a:t>
            </a:r>
            <a:r>
              <a:rPr lang="fr-CM" dirty="0" smtClean="0">
                <a:solidFill>
                  <a:schemeClr val="tx1"/>
                </a:solidFill>
              </a:rPr>
              <a:t>    </a:t>
            </a:r>
          </a:p>
          <a:p>
            <a:r>
              <a:rPr lang="fr-CM" dirty="0" smtClean="0">
                <a:solidFill>
                  <a:schemeClr val="tx1"/>
                </a:solidFill>
              </a:rPr>
              <a:t> </a:t>
            </a:r>
            <a:r>
              <a:rPr lang="fr-CM" dirty="0" smtClean="0">
                <a:solidFill>
                  <a:schemeClr val="tx1"/>
                </a:solidFill>
              </a:rPr>
              <a:t>                                  SUIVI ECOLOGIQUE</a:t>
            </a:r>
          </a:p>
          <a:p>
            <a:r>
              <a:rPr lang="fr-CM" dirty="0" smtClean="0">
                <a:solidFill>
                  <a:schemeClr val="tx1"/>
                </a:solidFill>
              </a:rPr>
              <a:t> </a:t>
            </a:r>
            <a:r>
              <a:rPr lang="fr-CM" dirty="0" smtClean="0">
                <a:solidFill>
                  <a:schemeClr val="tx1"/>
                </a:solidFill>
              </a:rPr>
              <a:t>                                  AGR comme alternative</a:t>
            </a:r>
          </a:p>
          <a:p>
            <a:r>
              <a:rPr lang="fr-CM" dirty="0" smtClean="0">
                <a:solidFill>
                  <a:schemeClr val="tx1"/>
                </a:solidFill>
              </a:rPr>
              <a:t> </a:t>
            </a:r>
            <a:r>
              <a:rPr lang="fr-CM" dirty="0" smtClean="0">
                <a:solidFill>
                  <a:schemeClr val="tx1"/>
                </a:solidFill>
              </a:rPr>
              <a:t>                                  COLLABORATION (ARMEE/ </a:t>
            </a:r>
            <a:r>
              <a:rPr lang="fr-CM" dirty="0" smtClean="0">
                <a:solidFill>
                  <a:schemeClr val="tx1"/>
                </a:solidFill>
              </a:rPr>
              <a:t>SERVICES EN CHARGE DES </a:t>
            </a:r>
            <a:r>
              <a:rPr lang="fr-CM" dirty="0" smtClean="0">
                <a:solidFill>
                  <a:schemeClr val="tx1"/>
                </a:solidFill>
              </a:rPr>
              <a:t>AP</a:t>
            </a:r>
            <a:r>
              <a:rPr lang="fr-CM" dirty="0" smtClean="0">
                <a:solidFill>
                  <a:schemeClr val="tx1"/>
                </a:solidFill>
              </a:rPr>
              <a:t>) </a:t>
            </a:r>
            <a:endParaRPr lang="fr-CM" dirty="0" smtClean="0">
              <a:solidFill>
                <a:schemeClr val="tx1"/>
              </a:solidFill>
            </a:endParaRPr>
          </a:p>
          <a:p>
            <a:r>
              <a:rPr lang="fr-CM" dirty="0" smtClean="0">
                <a:solidFill>
                  <a:schemeClr val="tx1"/>
                </a:solidFill>
              </a:rPr>
              <a:t>                                   </a:t>
            </a:r>
          </a:p>
          <a:p>
            <a:r>
              <a:rPr lang="fr-CM" dirty="0" smtClean="0">
                <a:solidFill>
                  <a:schemeClr val="tx1"/>
                </a:solidFill>
              </a:rPr>
              <a:t> </a:t>
            </a:r>
            <a:r>
              <a:rPr lang="fr-CM" dirty="0" smtClean="0">
                <a:solidFill>
                  <a:schemeClr val="tx1"/>
                </a:solidFill>
              </a:rPr>
              <a:t>                 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TRANSHUMANCE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686800" cy="5116654"/>
          </a:xfrm>
        </p:spPr>
        <p:txBody>
          <a:bodyPr/>
          <a:lstStyle/>
          <a:p>
            <a:endParaRPr lang="fr-CM" dirty="0" smtClean="0"/>
          </a:p>
          <a:p>
            <a:endParaRPr lang="fr-CM" dirty="0" smtClean="0"/>
          </a:p>
          <a:p>
            <a:r>
              <a:rPr lang="fr-CM" b="1" u="sng" dirty="0" smtClean="0"/>
              <a:t>OUTIL</a:t>
            </a:r>
            <a:r>
              <a:rPr lang="fr-CM" dirty="0" smtClean="0"/>
              <a:t> : CORRIDORS DE TRANSHUMANCE 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LEGISLATION/REGLEMENTATION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DIVERSIFICATION DES CATEGORIES D’AP</a:t>
            </a:r>
          </a:p>
          <a:p>
            <a:endParaRPr lang="fr-CM" dirty="0" smtClean="0"/>
          </a:p>
          <a:p>
            <a:endParaRPr lang="fr-CM" dirty="0" smtClean="0"/>
          </a:p>
          <a:p>
            <a:r>
              <a:rPr lang="fr-CM" b="1" dirty="0" smtClean="0"/>
              <a:t>STRATEGIE</a:t>
            </a:r>
            <a:r>
              <a:rPr lang="fr-CM" dirty="0" smtClean="0"/>
              <a:t> :  CONVENTION DU BASSIN DU LAC TCHAD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CONFLIT HOMME FAUNE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85720" y="2500306"/>
            <a:ext cx="8186766" cy="2500330"/>
          </a:xfrm>
        </p:spPr>
        <p:txBody>
          <a:bodyPr/>
          <a:lstStyle/>
          <a:p>
            <a:r>
              <a:rPr lang="fr-CM" sz="2800" b="1" u="sng" dirty="0" smtClean="0"/>
              <a:t>OUTILS</a:t>
            </a:r>
            <a:r>
              <a:rPr lang="fr-CM" dirty="0" smtClean="0"/>
              <a:t>: MURETTE DE PIERRE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BARRIERES ELECTRIQUES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SUBSTANCES REFOULANTES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MANNEQUINS 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DEDOMMAGEMENT/COMPENSATION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M" dirty="0" smtClean="0"/>
              <a:t>PRESSION DEMOGRAPHIQUE-EMPIETEMENT (habitats, agriculture)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2000240"/>
            <a:ext cx="9144000" cy="4473712"/>
          </a:xfrm>
        </p:spPr>
        <p:txBody>
          <a:bodyPr/>
          <a:lstStyle/>
          <a:p>
            <a:r>
              <a:rPr lang="fr-CM" b="1" u="sng" dirty="0" smtClean="0"/>
              <a:t>OUTILS</a:t>
            </a:r>
            <a:r>
              <a:rPr lang="fr-CM" b="1" dirty="0" smtClean="0"/>
              <a:t> </a:t>
            </a:r>
            <a:r>
              <a:rPr lang="fr-CM" dirty="0" smtClean="0"/>
              <a:t>: PLANS D’AMENAGEMENT DU TERRITOIRE</a:t>
            </a:r>
            <a:endParaRPr lang="fr-CM" dirty="0" smtClean="0"/>
          </a:p>
          <a:p>
            <a:r>
              <a:rPr lang="fr-CM" dirty="0" smtClean="0"/>
              <a:t>                  </a:t>
            </a:r>
            <a:r>
              <a:rPr lang="fr-CM" dirty="0" smtClean="0"/>
              <a:t> IMMATRICULATION </a:t>
            </a:r>
            <a:r>
              <a:rPr lang="fr-CM" dirty="0" smtClean="0"/>
              <a:t>DES AP</a:t>
            </a:r>
          </a:p>
          <a:p>
            <a:r>
              <a:rPr lang="fr-CM" dirty="0" smtClean="0"/>
              <a:t>                 </a:t>
            </a:r>
          </a:p>
          <a:p>
            <a:r>
              <a:rPr lang="fr-CM" b="1" u="sng" dirty="0" smtClean="0"/>
              <a:t>STRATEGIE </a:t>
            </a:r>
            <a:r>
              <a:rPr lang="fr-CM" dirty="0" smtClean="0"/>
              <a:t>: PLANS DE SECURISATION </a:t>
            </a:r>
            <a:r>
              <a:rPr lang="fr-CM" dirty="0" smtClean="0"/>
              <a:t>DES </a:t>
            </a:r>
            <a:r>
              <a:rPr lang="fr-CM" dirty="0" smtClean="0"/>
              <a:t>AP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      PARTAGE EQUITABLE DESBENEFICES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EXPLOITATION MINIERE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8929718" cy="4902340"/>
          </a:xfrm>
        </p:spPr>
        <p:txBody>
          <a:bodyPr/>
          <a:lstStyle/>
          <a:p>
            <a:endParaRPr lang="fr-CM" dirty="0" smtClean="0"/>
          </a:p>
          <a:p>
            <a:endParaRPr lang="fr-CM" dirty="0" smtClean="0"/>
          </a:p>
          <a:p>
            <a:endParaRPr lang="fr-CM" dirty="0" smtClean="0"/>
          </a:p>
          <a:p>
            <a:r>
              <a:rPr lang="fr-CM" b="1" u="sng" dirty="0" smtClean="0"/>
              <a:t>OUTILS</a:t>
            </a:r>
            <a:r>
              <a:rPr lang="fr-CM" dirty="0" smtClean="0"/>
              <a:t> : LEGISLATION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SIG/CARTOGRAPHIE (Atlas Forestier de WRI)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M" dirty="0" smtClean="0"/>
              <a:t>CHANGEMENTS CLIMATIQUE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-214346" y="1857364"/>
            <a:ext cx="9358346" cy="5000636"/>
          </a:xfrm>
        </p:spPr>
        <p:txBody>
          <a:bodyPr>
            <a:normAutofit/>
          </a:bodyPr>
          <a:lstStyle/>
          <a:p>
            <a:r>
              <a:rPr lang="fr-CM" b="1" u="sng" dirty="0" smtClean="0"/>
              <a:t>OUTILS</a:t>
            </a:r>
            <a:r>
              <a:rPr lang="fr-CM" b="1" dirty="0" smtClean="0"/>
              <a:t> </a:t>
            </a:r>
            <a:r>
              <a:rPr lang="fr-CM" dirty="0" smtClean="0"/>
              <a:t>: PLANS D’ADAPTATION AU CLIMAT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SIG/TELEDETECTION</a:t>
            </a:r>
          </a:p>
          <a:p>
            <a:pPr>
              <a:buNone/>
            </a:pPr>
            <a:endParaRPr lang="fr-CM" dirty="0" smtClean="0"/>
          </a:p>
          <a:p>
            <a:endParaRPr lang="fr-CM" dirty="0" smtClean="0"/>
          </a:p>
          <a:p>
            <a:r>
              <a:rPr lang="fr-CM" b="1" u="sng" dirty="0" smtClean="0"/>
              <a:t>STRATEGIE </a:t>
            </a:r>
            <a:r>
              <a:rPr lang="fr-CM" dirty="0" smtClean="0"/>
              <a:t>: </a:t>
            </a:r>
            <a:r>
              <a:rPr lang="fr-CM" sz="2000" dirty="0" smtClean="0"/>
              <a:t>POLITIQUE DE LUTTE </a:t>
            </a:r>
            <a:r>
              <a:rPr lang="fr-CM" sz="2000" dirty="0" smtClean="0"/>
              <a:t>CONTRE LES </a:t>
            </a:r>
            <a:r>
              <a:rPr lang="fr-CM" sz="2000" dirty="0" smtClean="0"/>
              <a:t>  </a:t>
            </a:r>
          </a:p>
          <a:p>
            <a:r>
              <a:rPr lang="fr-CM" sz="2000" dirty="0" smtClean="0"/>
              <a:t>                                CHANGEMENTS  CLIMATIQUES</a:t>
            </a:r>
          </a:p>
          <a:p>
            <a:r>
              <a:rPr lang="fr-CM" dirty="0" smtClean="0"/>
              <a:t> </a:t>
            </a:r>
            <a:r>
              <a:rPr lang="fr-CM" dirty="0" smtClean="0"/>
              <a:t>                          </a:t>
            </a:r>
            <a:r>
              <a:rPr lang="fr-CM" sz="2000" dirty="0" smtClean="0"/>
              <a:t>REBOISEMENT</a:t>
            </a:r>
          </a:p>
          <a:p>
            <a:r>
              <a:rPr lang="fr-CM" sz="2000" dirty="0" smtClean="0"/>
              <a:t>                           </a:t>
            </a:r>
            <a:r>
              <a:rPr lang="fr-CM" sz="2000" dirty="0" smtClean="0"/>
              <a:t>      EXPLOITATION </a:t>
            </a:r>
            <a:r>
              <a:rPr lang="fr-CM" sz="2000" dirty="0" smtClean="0"/>
              <a:t>FORESTIERE A FAIBLE </a:t>
            </a:r>
            <a:r>
              <a:rPr lang="fr-CM" sz="2000" dirty="0" smtClean="0"/>
              <a:t>IMPACT</a:t>
            </a:r>
            <a:endParaRPr lang="fr-CM" sz="2000" dirty="0" smtClean="0"/>
          </a:p>
          <a:p>
            <a:r>
              <a:rPr lang="fr-CM" sz="2000" dirty="0" smtClean="0"/>
              <a:t>                            </a:t>
            </a:r>
            <a:r>
              <a:rPr lang="fr-CM" sz="2000" dirty="0" smtClean="0"/>
              <a:t>    </a:t>
            </a:r>
            <a:endParaRPr lang="fr-CM" sz="2000" dirty="0" smtClean="0"/>
          </a:p>
          <a:p>
            <a:endParaRPr lang="fr-CM" dirty="0" smtClean="0"/>
          </a:p>
          <a:p>
            <a:r>
              <a:rPr lang="fr-CM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538</TotalTime>
  <Words>326</Words>
  <Application>Microsoft Office PowerPoint</Application>
  <PresentationFormat>Affichage à l'écran (4:3)</PresentationFormat>
  <Paragraphs>107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Oriel</vt:lpstr>
      <vt:lpstr>MENACES SUR LES AIRES PROTEGEES D’AFRIQUE CENTRALE</vt:lpstr>
      <vt:lpstr>DEFINITION DE LA NOTION DE MENACE</vt:lpstr>
      <vt:lpstr>QUELQUES MENACES PRINCIPALES</vt:lpstr>
      <vt:lpstr>BRACONNAGE/COMMERCE DES TROPHEES</vt:lpstr>
      <vt:lpstr>TRANSHUMANCE</vt:lpstr>
      <vt:lpstr>CONFLIT HOMME FAUNE</vt:lpstr>
      <vt:lpstr>PRESSION DEMOGRAPHIQUE-EMPIETEMENT (habitats, agriculture)</vt:lpstr>
      <vt:lpstr>EXPLOITATION MINIERE</vt:lpstr>
      <vt:lpstr>CHANGEMENTS CLIMATIQUE</vt:lpstr>
      <vt:lpstr>Exploitation forestière</vt:lpstr>
      <vt:lpstr>Feux de brousse</vt:lpstr>
      <vt:lpstr>FRAGMENTATION</vt:lpstr>
      <vt:lpstr>CONFLITS ARMES</vt:lpstr>
      <vt:lpstr>MALADIES EMERGENTES/RE-EMERGENTES ET ZOONOSES</vt:lpstr>
      <vt:lpstr>ESPECES ENVAHISSANTES </vt:lpstr>
      <vt:lpstr>Diapositive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PROBLEMATIQUE DE LA SAUVEGARDE DES AIRES PROTEGEES DU CAMEROUN: Enjeux et perspectives</dc:title>
  <dc:creator>pc</dc:creator>
  <cp:lastModifiedBy>Valdes</cp:lastModifiedBy>
  <cp:revision>57</cp:revision>
  <dcterms:created xsi:type="dcterms:W3CDTF">2015-06-01T12:49:50Z</dcterms:created>
  <dcterms:modified xsi:type="dcterms:W3CDTF">2017-01-25T16:15:15Z</dcterms:modified>
</cp:coreProperties>
</file>