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76" r:id="rId3"/>
    <p:sldId id="272" r:id="rId4"/>
    <p:sldId id="271" r:id="rId5"/>
    <p:sldId id="280" r:id="rId6"/>
    <p:sldId id="281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97" autoAdjust="0"/>
    <p:restoredTop sz="94671" autoAdjust="0"/>
  </p:normalViewPr>
  <p:slideViewPr>
    <p:cSldViewPr>
      <p:cViewPr varScale="1">
        <p:scale>
          <a:sx n="70" d="100"/>
          <a:sy n="70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DCDB5C-860E-4B61-9042-8E732374AAC8}" type="datetimeFigureOut">
              <a:rPr lang="de-DE" smtClean="0"/>
              <a:t>25.01.2017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0528E6-670B-4FBC-BAEB-7E946413FB4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442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1</a:t>
            </a:fld>
            <a:endParaRPr lang="de-D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Atelier de Planification Opérationnelle Projet GIZ/BSB Yamoussa Sept 2016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90327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  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4511D4F-64C7-4B97-B27D-E7290D997529}" type="datetime1">
              <a:rPr lang="fr-FR" smtClean="0"/>
              <a:pPr/>
              <a:t>25/01/2017</a:t>
            </a:fld>
            <a:endParaRPr lang="de-DE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946712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  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388A537C-204B-421C-A623-6685BEEC87AC}" type="datetime1">
              <a:rPr lang="fr-FR" smtClean="0"/>
              <a:pPr/>
              <a:t>25/01/2017</a:t>
            </a:fld>
            <a:endParaRPr lang="de-DE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3446256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  </a:t>
            </a:r>
            <a:endParaRPr lang="de-DE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1C1C126-3D09-4DA8-B628-E00AB876E03E}" type="datetime1">
              <a:rPr lang="fr-FR" smtClean="0"/>
              <a:pPr/>
              <a:t>25/01/2017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4418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  </a:t>
            </a:r>
            <a:endParaRPr lang="de-DE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D43F82E0-0A25-4AB6-A077-F9B04CC17790}" type="datetime1">
              <a:rPr lang="fr-FR" smtClean="0"/>
              <a:pPr/>
              <a:t>25/01/2017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8493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  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ECF4ACD-0D77-4610-B35E-81F086A088E3}" type="datetime1">
              <a:rPr lang="fr-FR" smtClean="0"/>
              <a:pPr/>
              <a:t>25/01/2017</a:t>
            </a:fld>
            <a:endParaRPr lang="de-DE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6" name="Bildplatzhalter 2"/>
          <p:cNvSpPr>
            <a:spLocks noGrp="1"/>
          </p:cNvSpPr>
          <p:nvPr>
            <p:ph type="pic" idx="12"/>
          </p:nvPr>
        </p:nvSpPr>
        <p:spPr>
          <a:xfrm>
            <a:off x="6786000" y="2448001"/>
            <a:ext cx="2358000" cy="2052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noProof="0" smtClean="0"/>
              <a:t>Bild durch Klicken auf Symbol hinzufügen</a:t>
            </a:r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872563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großes Bild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  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2249691-49CA-40FA-93C1-C695F1ECDE45}" type="datetime1">
              <a:rPr lang="fr-FR" smtClean="0"/>
              <a:pPr/>
              <a:t>25/01/2017</a:t>
            </a:fld>
            <a:endParaRPr lang="de-DE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12"/>
          </p:nvPr>
        </p:nvSpPr>
        <p:spPr>
          <a:xfrm>
            <a:off x="6786000" y="2448001"/>
            <a:ext cx="2358000" cy="3348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066711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Sub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  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AAA5A4-98EC-4A01-A3E7-0BCDD477EDE2}" type="datetime1">
              <a:rPr lang="fr-FR" smtClean="0"/>
              <a:pPr/>
              <a:t>25/01/2017</a:t>
            </a:fld>
            <a:endParaRPr lang="de-DE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761679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  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219265E3-DECA-4399-A7B7-5C965F504E58}" type="datetime1">
              <a:rPr lang="fr-FR" smtClean="0"/>
              <a:pPr/>
              <a:t>25/01/2017</a:t>
            </a:fld>
            <a:endParaRPr lang="de-DE"/>
          </a:p>
        </p:txBody>
      </p:sp>
      <p:sp>
        <p:nvSpPr>
          <p:cNvPr id="9" name="Inhaltsplatzhalter 2"/>
          <p:cNvSpPr>
            <a:spLocks noGrp="1"/>
          </p:cNvSpPr>
          <p:nvPr>
            <p:ph idx="1" hasCustomPrompt="1"/>
          </p:nvPr>
        </p:nvSpPr>
        <p:spPr>
          <a:xfrm>
            <a:off x="683999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2900399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gi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8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000" y="2447999"/>
            <a:ext cx="7776000" cy="38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1000" b="0">
                <a:solidFill>
                  <a:srgbClr val="6E6452"/>
                </a:solidFill>
                <a:latin typeface="Arial Narrow" pitchFamily="34" charset="0"/>
              </a:rPr>
              <a:t>Seite </a:t>
            </a:r>
            <a:fld id="{327115CA-E6A4-425F-BB4F-A64D48743A27}" type="slidenum">
              <a:rPr lang="de-DE" sz="1000" b="0">
                <a:solidFill>
                  <a:srgbClr val="6E6452"/>
                </a:solidFill>
                <a:latin typeface="Arial Narrow" pitchFamily="34" charset="0"/>
              </a:rPr>
              <a:pPr/>
              <a:t>‹#›</a:t>
            </a:fld>
            <a:endParaRPr lang="de-DE" sz="1000" b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mtClean="0"/>
              <a:t>  </a:t>
            </a:r>
            <a:endParaRPr lang="de-DE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300EDD39-7CAA-4CB0-B795-DD41A083D3E4}" type="datetime1">
              <a:rPr lang="fr-FR" smtClean="0"/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25/01/2017</a:t>
            </a:fld>
            <a:endParaRPr lang="de-DE"/>
          </a:p>
        </p:txBody>
      </p:sp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684000" y="1483200"/>
            <a:ext cx="7776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 smtClean="0"/>
              <a:t>Titel durch Klicken hinzufügen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9728" y="102691"/>
            <a:ext cx="8924543" cy="1320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6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cafs.cgiar.org/fr/blog/le-top-secac-un-outil-simple-pour-analyser-la-vuln%C3%A9rabilit%C3%A9-et-faire-le-suivi-%C3%A9valuation#.WIih_tIrLIU" TargetMode="External"/><Relationship Id="rId2" Type="http://schemas.openxmlformats.org/officeDocument/2006/relationships/hyperlink" Target="http://www.mrcmekong.org/assets/Publications/Events/Watershed-man-2011/Livelihood-n-landscape-strategy-by-Zhuang-Hao.pdf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ur-forets-societes.cirad.fr/produits-et-expertises/produits/boite-a-outil-bo-chf" TargetMode="External"/><Relationship Id="rId2" Type="http://schemas.openxmlformats.org/officeDocument/2006/relationships/hyperlink" Target="http://www.mrcmekong.org/assets/Publications/Events/Watershed-man-2011/Livelihood-n-landscape-strategy-by-Zhuang-Hao.pdf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ur-forets-societes.cirad.fr/produits-et-expertises/produits/boite-a-outil-bo-chf" TargetMode="External"/><Relationship Id="rId2" Type="http://schemas.openxmlformats.org/officeDocument/2006/relationships/hyperlink" Target="http://www.mrcmekong.org/assets/Publications/Events/Watershed-man-2011/Livelihood-n-landscape-strategy-by-Zhuang-Hao.pdf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rcmekong.org/assets/Publications/Events/Watershed-man-2011/Livelihood-n-landscape-strategy-by-Zhuang-Hao.pdf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ur-forets-societes.cirad.fr/produits-et-expertises/produits/boite-a-outil-bo-chf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111970"/>
            <a:ext cx="5291126" cy="4358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3113147" y="6123800"/>
            <a:ext cx="3418449" cy="553998"/>
          </a:xfrm>
        </p:spPr>
        <p:txBody>
          <a:bodyPr/>
          <a:lstStyle/>
          <a:p>
            <a:endParaRPr lang="en-BZ" dirty="0" smtClean="0"/>
          </a:p>
          <a:p>
            <a:endParaRPr lang="en-BZ" dirty="0"/>
          </a:p>
          <a:p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F445054-7672-482C-94FD-9EA28C764EC8}" type="datetime1">
              <a:rPr lang="fr-FR" smtClean="0"/>
              <a:pPr/>
              <a:t>25/01/2017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878" y="6589712"/>
            <a:ext cx="3414713" cy="26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7"/>
          <p:cNvSpPr txBox="1">
            <a:spLocks/>
          </p:cNvSpPr>
          <p:nvPr/>
        </p:nvSpPr>
        <p:spPr bwMode="auto">
          <a:xfrm>
            <a:off x="261938" y="4867275"/>
            <a:ext cx="8377237" cy="158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  <a:ea typeface="+mn-ea"/>
                <a:cs typeface="+mn-cs"/>
              </a:defRPr>
            </a:lvl1pPr>
            <a:lvl2pPr marL="36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2pPr>
            <a:lvl3pPr marL="7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>
                <a:solidFill>
                  <a:srgbClr val="6E6452"/>
                </a:solidFill>
                <a:latin typeface="+mn-lt"/>
              </a:defRPr>
            </a:lvl3pPr>
            <a:lvl4pPr marL="10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4pPr>
            <a:lvl5pPr marL="144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5pPr>
            <a:lvl6pPr marL="180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6pPr>
            <a:lvl7pPr marL="216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7pPr>
            <a:lvl8pPr marL="252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8pPr>
            <a:lvl9pPr marL="2880000" indent="-360000" algn="l" rtl="0" eaLnBrk="1" fontAlgn="base" hangingPunct="1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pitchFamily="34" charset="0"/>
              <a:buChar char="•"/>
              <a:tabLst>
                <a:tab pos="2190750" algn="l"/>
              </a:tabLst>
              <a:defRPr sz="1800" baseline="0">
                <a:solidFill>
                  <a:srgbClr val="6E6452"/>
                </a:solidFill>
                <a:latin typeface="+mn-lt"/>
              </a:defRPr>
            </a:lvl9pPr>
          </a:lstStyle>
          <a:p>
            <a:pPr algn="just">
              <a:spcBef>
                <a:spcPct val="0"/>
              </a:spcBef>
              <a:spcAft>
                <a:spcPts val="0"/>
              </a:spcAft>
            </a:pPr>
            <a:r>
              <a:rPr lang="fr-FR" altLang="fr-FR" sz="1200" b="1" kern="0" dirty="0" smtClean="0">
                <a:solidFill>
                  <a:srgbClr val="000000"/>
                </a:solidFill>
              </a:rPr>
              <a:t>Présentation </a:t>
            </a:r>
            <a:r>
              <a:rPr lang="fr-FR" altLang="fr-FR" sz="1200" b="1" kern="0" dirty="0" smtClean="0">
                <a:solidFill>
                  <a:srgbClr val="000000"/>
                </a:solidFill>
              </a:rPr>
              <a:t>:</a:t>
            </a:r>
            <a:endParaRPr lang="fr-FR" altLang="fr-FR" sz="1200" b="1" kern="0" dirty="0" smtClean="0">
              <a:solidFill>
                <a:srgbClr val="000000"/>
              </a:solidFill>
            </a:endParaRPr>
          </a:p>
          <a:p>
            <a:pPr algn="just">
              <a:spcBef>
                <a:spcPct val="0"/>
              </a:spcBef>
              <a:spcAft>
                <a:spcPts val="0"/>
              </a:spcAft>
            </a:pPr>
            <a:r>
              <a:rPr lang="fr-FR" altLang="fr-FR" sz="1200" b="1" kern="0" dirty="0" smtClean="0">
                <a:solidFill>
                  <a:schemeClr val="tx1"/>
                </a:solidFill>
              </a:rPr>
              <a:t>Mayen Bertille </a:t>
            </a:r>
          </a:p>
          <a:p>
            <a:pPr algn="just">
              <a:spcBef>
                <a:spcPct val="0"/>
              </a:spcBef>
              <a:spcAft>
                <a:spcPts val="0"/>
              </a:spcAft>
            </a:pPr>
            <a:r>
              <a:rPr lang="fr-FR" sz="1200" b="1" dirty="0" err="1" smtClean="0">
                <a:solidFill>
                  <a:schemeClr val="tx1"/>
                </a:solidFill>
              </a:rPr>
              <a:t>Nzigiyimpa</a:t>
            </a:r>
            <a:r>
              <a:rPr lang="fr-FR" sz="1200" b="1" dirty="0" smtClean="0">
                <a:solidFill>
                  <a:schemeClr val="tx1"/>
                </a:solidFill>
              </a:rPr>
              <a:t> Léonidas</a:t>
            </a:r>
          </a:p>
          <a:p>
            <a:pPr algn="just">
              <a:spcBef>
                <a:spcPct val="0"/>
              </a:spcBef>
              <a:spcAft>
                <a:spcPts val="0"/>
              </a:spcAft>
            </a:pPr>
            <a:r>
              <a:rPr lang="fr-FR" sz="1200" b="1" dirty="0" err="1">
                <a:solidFill>
                  <a:schemeClr val="tx1"/>
                </a:solidFill>
              </a:rPr>
              <a:t>Porgo</a:t>
            </a:r>
            <a:r>
              <a:rPr lang="fr-FR" sz="1200" b="1" dirty="0">
                <a:solidFill>
                  <a:schemeClr val="tx1"/>
                </a:solidFill>
              </a:rPr>
              <a:t> </a:t>
            </a:r>
            <a:r>
              <a:rPr lang="fr-FR" sz="1200" b="1" dirty="0" err="1" smtClean="0">
                <a:solidFill>
                  <a:schemeClr val="tx1"/>
                </a:solidFill>
              </a:rPr>
              <a:t>Hounly</a:t>
            </a:r>
            <a:endParaRPr lang="fr-FR" sz="1200" b="1" dirty="0" smtClean="0">
              <a:solidFill>
                <a:schemeClr val="tx1"/>
              </a:solidFill>
            </a:endParaRPr>
          </a:p>
          <a:p>
            <a:pPr algn="just">
              <a:spcBef>
                <a:spcPct val="0"/>
              </a:spcBef>
              <a:spcAft>
                <a:spcPts val="0"/>
              </a:spcAft>
            </a:pPr>
            <a:r>
              <a:rPr lang="fr-FR" sz="1200" b="1" dirty="0">
                <a:solidFill>
                  <a:schemeClr val="tx1"/>
                </a:solidFill>
              </a:rPr>
              <a:t>Salvador </a:t>
            </a:r>
            <a:r>
              <a:rPr lang="fr-FR" sz="1200" b="1" dirty="0" err="1">
                <a:solidFill>
                  <a:schemeClr val="tx1"/>
                </a:solidFill>
              </a:rPr>
              <a:t>Valério</a:t>
            </a:r>
            <a:r>
              <a:rPr lang="fr-FR" sz="1200" b="1" dirty="0">
                <a:solidFill>
                  <a:schemeClr val="tx1"/>
                </a:solidFill>
              </a:rPr>
              <a:t> SOUSA </a:t>
            </a:r>
            <a:r>
              <a:rPr lang="fr-FR" sz="1200" b="1" dirty="0" smtClean="0">
                <a:solidFill>
                  <a:schemeClr val="tx1"/>
                </a:solidFill>
              </a:rPr>
              <a:t>PONTES</a:t>
            </a:r>
          </a:p>
          <a:p>
            <a:pPr algn="just">
              <a:spcBef>
                <a:spcPct val="0"/>
              </a:spcBef>
              <a:spcAft>
                <a:spcPts val="0"/>
              </a:spcAft>
            </a:pPr>
            <a:r>
              <a:rPr lang="fr-FR" sz="1200" b="1" dirty="0" err="1">
                <a:solidFill>
                  <a:schemeClr val="tx1"/>
                </a:solidFill>
              </a:rPr>
              <a:t>Belmond</a:t>
            </a:r>
            <a:r>
              <a:rPr lang="fr-FR" sz="1200" b="1" dirty="0">
                <a:solidFill>
                  <a:schemeClr val="tx1"/>
                </a:solidFill>
              </a:rPr>
              <a:t> </a:t>
            </a:r>
            <a:r>
              <a:rPr lang="fr-FR" sz="1200" b="1" dirty="0" err="1" smtClean="0">
                <a:solidFill>
                  <a:schemeClr val="tx1"/>
                </a:solidFill>
              </a:rPr>
              <a:t>Djomo</a:t>
            </a:r>
            <a:endParaRPr lang="fr-FR" sz="1200" b="1" dirty="0" smtClean="0">
              <a:solidFill>
                <a:schemeClr val="tx1"/>
              </a:solidFill>
            </a:endParaRPr>
          </a:p>
          <a:p>
            <a:pPr algn="just">
              <a:spcBef>
                <a:spcPct val="0"/>
              </a:spcBef>
              <a:spcAft>
                <a:spcPts val="0"/>
              </a:spcAft>
            </a:pPr>
            <a:r>
              <a:rPr lang="fr-FR" altLang="fr-FR" sz="1200" b="1" kern="0" dirty="0" smtClean="0">
                <a:solidFill>
                  <a:schemeClr val="tx1"/>
                </a:solidFill>
              </a:rPr>
              <a:t>Ernest </a:t>
            </a:r>
            <a:r>
              <a:rPr lang="fr-FR" altLang="fr-FR" sz="1200" b="1" kern="0" dirty="0" err="1" smtClean="0">
                <a:solidFill>
                  <a:schemeClr val="tx1"/>
                </a:solidFill>
              </a:rPr>
              <a:t>Fondemba</a:t>
            </a:r>
            <a:r>
              <a:rPr lang="fr-FR" altLang="fr-FR" sz="1200" b="1" kern="0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" name="Rectangle 1"/>
          <p:cNvSpPr/>
          <p:nvPr/>
        </p:nvSpPr>
        <p:spPr>
          <a:xfrm>
            <a:off x="245950" y="188640"/>
            <a:ext cx="8502514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fr-FR" b="1" dirty="0"/>
              <a:t>Atelier préparatoire pour la production de l’Etat des Aires Protégées d’Afrique Centrale (EdAP-17)</a:t>
            </a:r>
            <a:endParaRPr lang="de-DE" dirty="0"/>
          </a:p>
          <a:p>
            <a:pPr algn="ctr"/>
            <a:r>
              <a:rPr lang="fr-FR" b="1" i="1" dirty="0"/>
              <a:t>Douala 25-26 Janvier 2017</a:t>
            </a:r>
            <a:endParaRPr lang="de-DE" dirty="0"/>
          </a:p>
        </p:txBody>
      </p:sp>
      <p:sp>
        <p:nvSpPr>
          <p:cNvPr id="5" name="Rectangle 4"/>
          <p:cNvSpPr/>
          <p:nvPr/>
        </p:nvSpPr>
        <p:spPr>
          <a:xfrm>
            <a:off x="1619672" y="5668024"/>
            <a:ext cx="7524328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altLang="fr-FR" b="1" kern="0" dirty="0" smtClean="0">
                <a:solidFill>
                  <a:srgbClr val="000000"/>
                </a:solidFill>
              </a:rPr>
              <a:t>Groupe2 : </a:t>
            </a:r>
            <a:r>
              <a:rPr lang="fr-FR" altLang="fr-FR" b="1" kern="0" dirty="0" err="1" smtClean="0">
                <a:solidFill>
                  <a:srgbClr val="000000"/>
                </a:solidFill>
              </a:rPr>
              <a:t>Acceptance</a:t>
            </a:r>
            <a:r>
              <a:rPr lang="fr-FR" altLang="fr-FR" b="1" kern="0" dirty="0" smtClean="0">
                <a:solidFill>
                  <a:srgbClr val="000000"/>
                </a:solidFill>
              </a:rPr>
              <a:t> </a:t>
            </a:r>
            <a:r>
              <a:rPr lang="fr-FR" altLang="fr-FR" b="1" kern="0" dirty="0">
                <a:solidFill>
                  <a:srgbClr val="000000"/>
                </a:solidFill>
              </a:rPr>
              <a:t>/ Relations avec les </a:t>
            </a:r>
            <a:r>
              <a:rPr lang="fr-FR" altLang="fr-FR" b="1" kern="0" dirty="0" smtClean="0">
                <a:solidFill>
                  <a:srgbClr val="000000"/>
                </a:solidFill>
              </a:rPr>
              <a:t>riverains autour </a:t>
            </a:r>
            <a:r>
              <a:rPr lang="fr-FR" altLang="fr-FR" b="1" kern="0" dirty="0">
                <a:solidFill>
                  <a:srgbClr val="000000"/>
                </a:solidFill>
              </a:rPr>
              <a:t>des AP 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6211797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116632"/>
            <a:ext cx="9036496" cy="1944216"/>
          </a:xfrm>
          <a:solidFill>
            <a:schemeClr val="bg1"/>
          </a:solidFill>
        </p:spPr>
        <p:txBody>
          <a:bodyPr/>
          <a:lstStyle/>
          <a:p>
            <a:pPr marL="342900" indent="-342900" algn="ctr"/>
            <a:r>
              <a:rPr lang="fr-FR" sz="2000" dirty="0"/>
              <a:t>	</a:t>
            </a:r>
            <a:r>
              <a:rPr lang="fr-FR" sz="2000" dirty="0" smtClean="0"/>
              <a:t>1. </a:t>
            </a:r>
            <a:r>
              <a:rPr lang="fr-FR" sz="2000" dirty="0" smtClean="0"/>
              <a:t>Délocalisation </a:t>
            </a:r>
            <a:r>
              <a:rPr lang="fr-FR" sz="2000" dirty="0"/>
              <a:t>des </a:t>
            </a:r>
            <a:r>
              <a:rPr lang="fr-FR" sz="2000" dirty="0" smtClean="0"/>
              <a:t>transhumants dans </a:t>
            </a:r>
            <a:r>
              <a:rPr lang="fr-FR" sz="2000" dirty="0"/>
              <a:t>et autour des </a:t>
            </a:r>
            <a:r>
              <a:rPr lang="fr-FR" sz="2000" dirty="0" smtClean="0"/>
              <a:t>AP </a:t>
            </a:r>
            <a:br>
              <a:rPr lang="fr-FR" sz="2000" dirty="0" smtClean="0"/>
            </a:br>
            <a:r>
              <a:rPr lang="fr-FR" sz="2000" dirty="0" smtClean="0"/>
              <a:t>2. AP et </a:t>
            </a:r>
            <a:r>
              <a:rPr lang="fr-FR" sz="2000" dirty="0"/>
              <a:t>aménagement du territoire: superposition d'usages </a:t>
            </a:r>
            <a:br>
              <a:rPr lang="fr-FR" sz="2000" dirty="0"/>
            </a:br>
            <a:r>
              <a:rPr lang="fr-FR" sz="2000" dirty="0" smtClean="0"/>
              <a:t>6. Les </a:t>
            </a:r>
            <a:r>
              <a:rPr lang="fr-FR" sz="2000" dirty="0"/>
              <a:t>conflits fonciers avec les communautés autour des </a:t>
            </a:r>
            <a:r>
              <a:rPr lang="fr-FR" sz="2000" dirty="0" smtClean="0"/>
              <a:t>AP</a:t>
            </a:r>
            <a:br>
              <a:rPr lang="fr-FR" sz="2000" dirty="0" smtClean="0"/>
            </a:br>
            <a:r>
              <a:rPr lang="fr-FR" sz="2000" dirty="0" smtClean="0"/>
              <a:t>11.AP et </a:t>
            </a:r>
            <a:r>
              <a:rPr lang="fr-FR" sz="2000" dirty="0"/>
              <a:t>territoires riverains: contribution à leur aménagement, à la gouvernance et au développement socio-économique?</a:t>
            </a:r>
            <a:r>
              <a:rPr lang="fr-FR" sz="2000" dirty="0" smtClean="0"/>
              <a:t/>
            </a:r>
            <a:br>
              <a:rPr lang="fr-FR" sz="2000" dirty="0" smtClean="0"/>
            </a:br>
            <a:r>
              <a:rPr lang="fr-FR" sz="2000" dirty="0" smtClean="0"/>
              <a:t> </a:t>
            </a:r>
            <a:endParaRPr lang="fr-FR" sz="2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  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388A537C-204B-421C-A623-6685BEEC87AC}" type="datetime1">
              <a:rPr lang="fr-FR" smtClean="0"/>
              <a:pPr/>
              <a:t>25/01/2017</a:t>
            </a:fld>
            <a:endParaRPr lang="de-DE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23528" y="1916832"/>
            <a:ext cx="4248472" cy="4176464"/>
          </a:xfrm>
        </p:spPr>
        <p:txBody>
          <a:bodyPr/>
          <a:lstStyle/>
          <a:p>
            <a:pPr marL="342900" indent="-342900">
              <a:buAutoNum type="arabicPeriod"/>
            </a:pPr>
            <a:r>
              <a:rPr lang="fr-FR" sz="1400" b="1" u="sng" dirty="0" smtClean="0">
                <a:solidFill>
                  <a:schemeClr val="accent1"/>
                </a:solidFill>
              </a:rPr>
              <a:t>N</a:t>
            </a:r>
            <a:r>
              <a:rPr lang="fr-FR" sz="1400" b="1" u="sng" dirty="0" smtClean="0">
                <a:solidFill>
                  <a:schemeClr val="accent1"/>
                </a:solidFill>
              </a:rPr>
              <a:t>iveau </a:t>
            </a:r>
            <a:endParaRPr lang="fr-FR" sz="1400" b="1" u="sng" dirty="0" smtClean="0">
              <a:solidFill>
                <a:schemeClr val="accent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r-FR" sz="1400" b="1" dirty="0" smtClean="0"/>
              <a:t>Technique</a:t>
            </a:r>
            <a:r>
              <a:rPr lang="fr-FR" sz="1400" dirty="0" smtClean="0"/>
              <a:t> et </a:t>
            </a:r>
            <a:r>
              <a:rPr lang="fr-FR" sz="1400" b="1" dirty="0" smtClean="0"/>
              <a:t>Stratégique</a:t>
            </a:r>
            <a:endParaRPr lang="fr-FR" sz="1400" dirty="0" smtClean="0"/>
          </a:p>
          <a:p>
            <a:r>
              <a:rPr lang="fr-FR" sz="1400" dirty="0" smtClean="0"/>
              <a:t>Alternatives crédibles et de partage des retombés financière.</a:t>
            </a:r>
          </a:p>
          <a:p>
            <a:r>
              <a:rPr lang="fr-FR" sz="1400" dirty="0" smtClean="0"/>
              <a:t>Construction des points d’eau</a:t>
            </a:r>
          </a:p>
          <a:p>
            <a:r>
              <a:rPr lang="fr-FR" sz="1400" dirty="0" smtClean="0"/>
              <a:t>Promotion des plantes fourragères</a:t>
            </a:r>
          </a:p>
          <a:p>
            <a:r>
              <a:rPr lang="fr-FR" sz="1400" dirty="0" smtClean="0"/>
              <a:t>Cogestion.</a:t>
            </a:r>
          </a:p>
          <a:p>
            <a:r>
              <a:rPr lang="fr-FR" sz="1400" dirty="0" smtClean="0"/>
              <a:t>Zonage de la zone périphérique </a:t>
            </a:r>
          </a:p>
          <a:p>
            <a:r>
              <a:rPr lang="fr-FR" sz="1400" dirty="0" smtClean="0"/>
              <a:t>Stratégie de </a:t>
            </a:r>
            <a:r>
              <a:rPr lang="fr-FR" sz="1400" dirty="0" err="1" smtClean="0"/>
              <a:t>dév</a:t>
            </a:r>
            <a:r>
              <a:rPr lang="fr-FR" sz="1400" dirty="0" smtClean="0"/>
              <a:t>. et gestion durable de ressources naturelles.</a:t>
            </a:r>
          </a:p>
          <a:p>
            <a:r>
              <a:rPr lang="fr-FR" sz="1400" dirty="0" smtClean="0"/>
              <a:t>Politique d’aménagement du territoire et foncière</a:t>
            </a:r>
          </a:p>
          <a:p>
            <a:r>
              <a:rPr lang="fr-FR" sz="1400" dirty="0" smtClean="0"/>
              <a:t>Politique de collaboration et coordination des interventions des différentes sectorielles administratives concernées</a:t>
            </a:r>
            <a:endParaRPr lang="fr-FR" sz="1400" dirty="0" smtClean="0"/>
          </a:p>
          <a:p>
            <a:endParaRPr lang="fr-FR" sz="1400" dirty="0" smtClean="0"/>
          </a:p>
          <a:p>
            <a:endParaRPr lang="de-DE" sz="1400" dirty="0"/>
          </a:p>
        </p:txBody>
      </p:sp>
      <p:sp>
        <p:nvSpPr>
          <p:cNvPr id="8" name="Content Placeholder 7"/>
          <p:cNvSpPr>
            <a:spLocks noGrp="1"/>
          </p:cNvSpPr>
          <p:nvPr>
            <p:ph idx="12"/>
          </p:nvPr>
        </p:nvSpPr>
        <p:spPr>
          <a:xfrm>
            <a:off x="4716016" y="2060848"/>
            <a:ext cx="4402760" cy="4248472"/>
          </a:xfrm>
        </p:spPr>
        <p:txBody>
          <a:bodyPr/>
          <a:lstStyle/>
          <a:p>
            <a:r>
              <a:rPr lang="fr-FR" sz="1400" b="1" u="sng" dirty="0" smtClean="0">
                <a:solidFill>
                  <a:schemeClr val="accent1"/>
                </a:solidFill>
              </a:rPr>
              <a:t>Outils </a:t>
            </a:r>
            <a:r>
              <a:rPr lang="fr-FR" sz="1400" b="1" u="sng" dirty="0" smtClean="0">
                <a:solidFill>
                  <a:schemeClr val="accent1"/>
                </a:solidFill>
              </a:rPr>
              <a:t>Potentiels</a:t>
            </a:r>
            <a:endParaRPr lang="fr-FR" sz="1400" b="1" u="sng" dirty="0" smtClean="0">
              <a:solidFill>
                <a:schemeClr val="accent1"/>
              </a:solidFill>
            </a:endParaRPr>
          </a:p>
          <a:p>
            <a:r>
              <a:rPr lang="fr-FR" sz="1400" dirty="0" smtClean="0">
                <a:solidFill>
                  <a:schemeClr val="tx1"/>
                </a:solidFill>
              </a:rPr>
              <a:t>1.Smart pour le suivi écologique et Lute anti braconnage </a:t>
            </a:r>
          </a:p>
          <a:p>
            <a:r>
              <a:rPr lang="fr-FR" sz="1400" dirty="0" smtClean="0">
                <a:solidFill>
                  <a:schemeClr val="tx1"/>
                </a:solidFill>
              </a:rPr>
              <a:t>2. </a:t>
            </a:r>
            <a:r>
              <a:rPr lang="fr-FR" sz="1400" dirty="0" err="1" smtClean="0">
                <a:solidFill>
                  <a:schemeClr val="tx1"/>
                </a:solidFill>
              </a:rPr>
              <a:t>Livelihood</a:t>
            </a:r>
            <a:r>
              <a:rPr lang="fr-FR" sz="1400" dirty="0" smtClean="0">
                <a:solidFill>
                  <a:schemeClr val="tx1"/>
                </a:solidFill>
              </a:rPr>
              <a:t> Land Scape </a:t>
            </a:r>
            <a:r>
              <a:rPr lang="fr-FR" sz="1400" dirty="0" err="1" smtClean="0">
                <a:solidFill>
                  <a:schemeClr val="tx1"/>
                </a:solidFill>
              </a:rPr>
              <a:t>Strategy</a:t>
            </a:r>
            <a:r>
              <a:rPr lang="fr-FR" sz="1400" dirty="0" smtClean="0">
                <a:solidFill>
                  <a:schemeClr val="tx1"/>
                </a:solidFill>
              </a:rPr>
              <a:t> : «  paysage et moyens d’existence «  sert à évaluer les indicateurs de </a:t>
            </a:r>
            <a:r>
              <a:rPr lang="fr-FR" sz="1400" dirty="0" err="1" smtClean="0">
                <a:solidFill>
                  <a:schemeClr val="tx1"/>
                </a:solidFill>
              </a:rPr>
              <a:t>developpement</a:t>
            </a:r>
            <a:r>
              <a:rPr lang="fr-FR" sz="1400" dirty="0" smtClean="0">
                <a:solidFill>
                  <a:schemeClr val="tx1"/>
                </a:solidFill>
              </a:rPr>
              <a:t> et de conservation  </a:t>
            </a:r>
            <a:r>
              <a:rPr lang="fr-FR" sz="1400" dirty="0">
                <a:solidFill>
                  <a:schemeClr val="tx1"/>
                </a:solidFill>
                <a:hlinkClick r:id="rId2"/>
              </a:rPr>
              <a:t>http://</a:t>
            </a:r>
            <a:r>
              <a:rPr lang="fr-FR" sz="1400" dirty="0" smtClean="0">
                <a:solidFill>
                  <a:schemeClr val="tx1"/>
                </a:solidFill>
                <a:hlinkClick r:id="rId2"/>
              </a:rPr>
              <a:t>www.mrcmekong.org/assets/Publications/Events/Watershed-man-2011/Livelihood-n-landscape-strategy-by-Zhuang-Hao.pdf</a:t>
            </a:r>
            <a:r>
              <a:rPr lang="fr-FR" sz="1400" dirty="0" smtClean="0">
                <a:solidFill>
                  <a:schemeClr val="tx1"/>
                </a:solidFill>
              </a:rPr>
              <a:t> </a:t>
            </a:r>
          </a:p>
          <a:p>
            <a:r>
              <a:rPr lang="fr-FR" sz="1400" dirty="0" smtClean="0">
                <a:solidFill>
                  <a:schemeClr val="tx1"/>
                </a:solidFill>
              </a:rPr>
              <a:t>3. ATLAS, cartographie participative, IMET</a:t>
            </a:r>
          </a:p>
          <a:p>
            <a:r>
              <a:rPr lang="fr-FR" sz="1400" dirty="0" smtClean="0">
                <a:solidFill>
                  <a:schemeClr val="tx1"/>
                </a:solidFill>
              </a:rPr>
              <a:t>4. Top SECAC est </a:t>
            </a:r>
            <a:r>
              <a:rPr lang="fr-FR" sz="1400" dirty="0" smtClean="0"/>
              <a:t>un outil pour analyser la vulnérabilité et faire le suivi-évaluation </a:t>
            </a:r>
            <a:r>
              <a:rPr lang="fr-FR" sz="1400" dirty="0" smtClean="0">
                <a:solidFill>
                  <a:schemeClr val="tx1"/>
                </a:solidFill>
              </a:rPr>
              <a:t>(</a:t>
            </a:r>
            <a:r>
              <a:rPr lang="fr-FR" sz="1400" i="1" dirty="0" smtClean="0"/>
              <a:t>Les aléas climatiques et leurs effets et impacts sur les ressources des communautés rurales) </a:t>
            </a:r>
            <a:r>
              <a:rPr lang="fr-FR" sz="1400" dirty="0" smtClean="0">
                <a:solidFill>
                  <a:schemeClr val="tx1"/>
                </a:solidFill>
                <a:hlinkClick r:id="rId3"/>
              </a:rPr>
              <a:t>https://ccafs.cgiar.org/fr/blog/le-top-secac-un-outil-simple-pour-analyser-la-vuln%C3%A9rabilit%C3%A9-et-faire-le-suivi-%C3%A9valuation#.WIih_tIrLIU</a:t>
            </a:r>
            <a:r>
              <a:rPr lang="fr-FR" sz="1400" dirty="0" smtClean="0">
                <a:solidFill>
                  <a:schemeClr val="tx1"/>
                </a:solidFill>
              </a:rPr>
              <a:t> </a:t>
            </a:r>
          </a:p>
          <a:p>
            <a:r>
              <a:rPr lang="fr-FR" sz="1400" dirty="0" smtClean="0">
                <a:solidFill>
                  <a:schemeClr val="tx1"/>
                </a:solidFill>
              </a:rPr>
              <a:t> </a:t>
            </a:r>
            <a:endParaRPr lang="fr-FR" sz="1400" dirty="0" smtClean="0">
              <a:solidFill>
                <a:schemeClr val="tx1"/>
              </a:solidFill>
            </a:endParaRPr>
          </a:p>
          <a:p>
            <a:endParaRPr lang="de-DE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384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10826"/>
            <a:ext cx="9144000" cy="1296144"/>
          </a:xfrm>
          <a:solidFill>
            <a:schemeClr val="bg1"/>
          </a:solidFill>
        </p:spPr>
        <p:txBody>
          <a:bodyPr/>
          <a:lstStyle/>
          <a:p>
            <a:r>
              <a:rPr lang="fr-FR" dirty="0"/>
              <a:t>7.Impact des </a:t>
            </a:r>
            <a:r>
              <a:rPr lang="fr-FR" dirty="0" smtClean="0"/>
              <a:t>populations sur </a:t>
            </a:r>
            <a:r>
              <a:rPr lang="fr-FR" dirty="0"/>
              <a:t>la Biodiversité </a:t>
            </a:r>
            <a:r>
              <a:rPr lang="fr-FR" dirty="0" smtClean="0"/>
              <a:t>des AP </a:t>
            </a:r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  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388A537C-204B-421C-A623-6685BEEC87AC}" type="datetime1">
              <a:rPr lang="fr-FR" smtClean="0"/>
              <a:pPr/>
              <a:t>25/01/2017</a:t>
            </a:fld>
            <a:endParaRPr lang="de-DE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95536" y="1124744"/>
            <a:ext cx="4464496" cy="5184576"/>
          </a:xfrm>
        </p:spPr>
        <p:txBody>
          <a:bodyPr/>
          <a:lstStyle/>
          <a:p>
            <a:pPr marL="342900" indent="-342900">
              <a:buAutoNum type="arabicPeriod"/>
            </a:pPr>
            <a:r>
              <a:rPr lang="fr-FR" b="1" u="sng" dirty="0" smtClean="0">
                <a:solidFill>
                  <a:schemeClr val="accent1"/>
                </a:solidFill>
              </a:rPr>
              <a:t>N</a:t>
            </a:r>
            <a:r>
              <a:rPr lang="fr-FR" b="1" u="sng" dirty="0" smtClean="0">
                <a:solidFill>
                  <a:schemeClr val="accent1"/>
                </a:solidFill>
              </a:rPr>
              <a:t>iveau</a:t>
            </a:r>
            <a:endParaRPr lang="fr-FR" b="1" u="sng" dirty="0" smtClean="0">
              <a:solidFill>
                <a:schemeClr val="accent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r-FR" dirty="0"/>
              <a:t>Technique </a:t>
            </a:r>
            <a:r>
              <a:rPr lang="fr-FR" dirty="0" smtClean="0"/>
              <a:t>et </a:t>
            </a:r>
            <a:r>
              <a:rPr lang="fr-FR" dirty="0" smtClean="0"/>
              <a:t>Stratégique </a:t>
            </a:r>
          </a:p>
          <a:p>
            <a:pPr marL="702900" lvl="1" indent="-342900">
              <a:buFont typeface="Wingdings" panose="05000000000000000000" pitchFamily="2" charset="2"/>
              <a:buChar char="v"/>
            </a:pPr>
            <a:r>
              <a:rPr lang="fr-FR" dirty="0" smtClean="0"/>
              <a:t>AGR </a:t>
            </a:r>
            <a:r>
              <a:rPr lang="fr-FR" dirty="0"/>
              <a:t>Formation sur les techniques de production, de récolte et de commercialisation des principaux produits maraichères</a:t>
            </a:r>
            <a:endParaRPr lang="fr-FR" dirty="0" smtClean="0"/>
          </a:p>
          <a:p>
            <a:pPr marL="702900" lvl="1" indent="-342900">
              <a:buFont typeface="Wingdings" panose="05000000000000000000" pitchFamily="2" charset="2"/>
              <a:buChar char="v"/>
            </a:pPr>
            <a:r>
              <a:rPr lang="fr-FR" dirty="0" smtClean="0"/>
              <a:t>Alternatives au bush </a:t>
            </a:r>
            <a:r>
              <a:rPr lang="fr-FR" dirty="0" err="1" smtClean="0"/>
              <a:t>meat</a:t>
            </a:r>
            <a:r>
              <a:rPr lang="fr-FR" dirty="0" smtClean="0"/>
              <a:t> </a:t>
            </a:r>
          </a:p>
          <a:p>
            <a:pPr marL="702900" lvl="1" indent="-342900">
              <a:buFont typeface="Wingdings" panose="05000000000000000000" pitchFamily="2" charset="2"/>
              <a:buChar char="v"/>
            </a:pPr>
            <a:r>
              <a:rPr lang="fr-FR" dirty="0" smtClean="0"/>
              <a:t>Zonage </a:t>
            </a:r>
          </a:p>
          <a:p>
            <a:pPr marL="702900" lvl="1" indent="-342900">
              <a:buFont typeface="Wingdings" panose="05000000000000000000" pitchFamily="2" charset="2"/>
              <a:buChar char="v"/>
            </a:pPr>
            <a:r>
              <a:rPr lang="fr-FR" dirty="0" smtClean="0"/>
              <a:t>Politique  </a:t>
            </a:r>
            <a:r>
              <a:rPr lang="fr-FR" dirty="0" smtClean="0"/>
              <a:t>et plateforme de </a:t>
            </a:r>
            <a:r>
              <a:rPr lang="fr-FR" dirty="0" smtClean="0"/>
              <a:t>Gestion participative </a:t>
            </a:r>
          </a:p>
          <a:p>
            <a:pPr marL="702900" lvl="1" indent="-342900">
              <a:buFont typeface="Wingdings" panose="05000000000000000000" pitchFamily="2" charset="2"/>
              <a:buChar char="v"/>
            </a:pPr>
            <a:r>
              <a:rPr lang="fr-FR" dirty="0" smtClean="0"/>
              <a:t>Paiement des services éco systémiques </a:t>
            </a:r>
          </a:p>
          <a:p>
            <a:pPr marL="702900" lvl="1" indent="-342900">
              <a:buFont typeface="Wingdings" panose="05000000000000000000" pitchFamily="2" charset="2"/>
              <a:buChar char="v"/>
            </a:pPr>
            <a:r>
              <a:rPr lang="fr-FR" dirty="0" smtClean="0"/>
              <a:t>Reforestation </a:t>
            </a:r>
          </a:p>
          <a:p>
            <a:pPr marL="702900" lvl="1" indent="-342900">
              <a:buFont typeface="Wingdings" panose="05000000000000000000" pitchFamily="2" charset="2"/>
              <a:buChar char="v"/>
            </a:pPr>
            <a:r>
              <a:rPr lang="fr-FR" dirty="0" smtClean="0"/>
              <a:t>Mise en défens</a:t>
            </a:r>
          </a:p>
          <a:p>
            <a:pPr lvl="1" indent="0">
              <a:buNone/>
            </a:pPr>
            <a:endParaRPr lang="fr-FR" dirty="0" smtClean="0"/>
          </a:p>
          <a:p>
            <a:pPr marL="702900" lvl="1" indent="-342900">
              <a:buFont typeface="Wingdings" panose="05000000000000000000" pitchFamily="2" charset="2"/>
              <a:buChar char="v"/>
            </a:pPr>
            <a:endParaRPr lang="fr-FR" dirty="0" smtClean="0"/>
          </a:p>
          <a:p>
            <a:pPr marL="702900" lvl="1" indent="-342900">
              <a:buFont typeface="Wingdings" panose="05000000000000000000" pitchFamily="2" charset="2"/>
              <a:buChar char="v"/>
            </a:pPr>
            <a:endParaRPr lang="fr-FR" dirty="0" smtClean="0"/>
          </a:p>
          <a:p>
            <a:pPr marL="342900" indent="-342900">
              <a:buFont typeface="Wingdings" panose="05000000000000000000" pitchFamily="2" charset="2"/>
              <a:buChar char="v"/>
            </a:pPr>
            <a:endParaRPr lang="fr-FR" dirty="0" smtClean="0"/>
          </a:p>
          <a:p>
            <a:endParaRPr lang="fr-FR" dirty="0" smtClean="0"/>
          </a:p>
          <a:p>
            <a:pPr marL="342900" indent="-342900">
              <a:buFont typeface="Wingdings" panose="05000000000000000000" pitchFamily="2" charset="2"/>
              <a:buChar char="v"/>
            </a:pPr>
            <a:endParaRPr lang="fr-FR" dirty="0" smtClean="0"/>
          </a:p>
          <a:p>
            <a:endParaRPr lang="de-DE" dirty="0"/>
          </a:p>
        </p:txBody>
      </p:sp>
      <p:sp>
        <p:nvSpPr>
          <p:cNvPr id="8" name="Content Placeholder 7"/>
          <p:cNvSpPr>
            <a:spLocks noGrp="1"/>
          </p:cNvSpPr>
          <p:nvPr>
            <p:ph idx="12"/>
          </p:nvPr>
        </p:nvSpPr>
        <p:spPr>
          <a:xfrm>
            <a:off x="4932040" y="1412776"/>
            <a:ext cx="4104456" cy="5112568"/>
          </a:xfrm>
        </p:spPr>
        <p:txBody>
          <a:bodyPr/>
          <a:lstStyle/>
          <a:p>
            <a:r>
              <a:rPr lang="fr-FR" sz="1400" b="1" u="sng" dirty="0" smtClean="0">
                <a:solidFill>
                  <a:schemeClr val="accent1"/>
                </a:solidFill>
              </a:rPr>
              <a:t>Outils </a:t>
            </a:r>
          </a:p>
          <a:p>
            <a:r>
              <a:rPr lang="fr-FR" sz="1400" dirty="0" smtClean="0">
                <a:solidFill>
                  <a:schemeClr val="tx1"/>
                </a:solidFill>
              </a:rPr>
              <a:t>1. </a:t>
            </a:r>
            <a:r>
              <a:rPr lang="fr-FR" sz="1400" dirty="0" err="1" smtClean="0">
                <a:solidFill>
                  <a:schemeClr val="tx1"/>
                </a:solidFill>
              </a:rPr>
              <a:t>Livelihood</a:t>
            </a:r>
            <a:r>
              <a:rPr lang="fr-FR" sz="1400" dirty="0" smtClean="0">
                <a:solidFill>
                  <a:schemeClr val="tx1"/>
                </a:solidFill>
              </a:rPr>
              <a:t> Land Scape </a:t>
            </a:r>
            <a:r>
              <a:rPr lang="fr-FR" sz="1400" dirty="0" err="1" smtClean="0">
                <a:solidFill>
                  <a:schemeClr val="tx1"/>
                </a:solidFill>
              </a:rPr>
              <a:t>Strategy</a:t>
            </a:r>
            <a:r>
              <a:rPr lang="fr-FR" sz="1400" dirty="0" smtClean="0">
                <a:solidFill>
                  <a:schemeClr val="tx1"/>
                </a:solidFill>
              </a:rPr>
              <a:t> «  paysage et moyens d’existence «  sert à évaluer les indicateurs de développement et de conservation  </a:t>
            </a:r>
            <a:r>
              <a:rPr lang="fr-FR" sz="1400" dirty="0">
                <a:solidFill>
                  <a:schemeClr val="tx1"/>
                </a:solidFill>
                <a:hlinkClick r:id="rId2"/>
              </a:rPr>
              <a:t>http://</a:t>
            </a:r>
            <a:r>
              <a:rPr lang="fr-FR" sz="1400" dirty="0" smtClean="0">
                <a:solidFill>
                  <a:schemeClr val="tx1"/>
                </a:solidFill>
                <a:hlinkClick r:id="rId2"/>
              </a:rPr>
              <a:t>www.mrcmekong.org/assets/Publications/Events/Watershed-man-2011/Livelihood-n-landscape-strategy-by-Zhuang-Hao.pdf</a:t>
            </a:r>
            <a:r>
              <a:rPr lang="fr-FR" sz="1400" dirty="0" smtClean="0">
                <a:solidFill>
                  <a:schemeClr val="tx1"/>
                </a:solidFill>
              </a:rPr>
              <a:t> </a:t>
            </a:r>
          </a:p>
          <a:p>
            <a:r>
              <a:rPr lang="fr-FR" sz="1400" dirty="0">
                <a:solidFill>
                  <a:schemeClr val="tx1"/>
                </a:solidFill>
              </a:rPr>
              <a:t>2</a:t>
            </a:r>
            <a:r>
              <a:rPr lang="fr-FR" sz="1400" dirty="0" smtClean="0">
                <a:solidFill>
                  <a:schemeClr val="tx1"/>
                </a:solidFill>
              </a:rPr>
              <a:t>. RAPAM, MET, IMET</a:t>
            </a:r>
          </a:p>
          <a:p>
            <a:r>
              <a:rPr lang="fr-FR" sz="1400" dirty="0">
                <a:solidFill>
                  <a:schemeClr val="tx1"/>
                </a:solidFill>
              </a:rPr>
              <a:t>3</a:t>
            </a:r>
            <a:r>
              <a:rPr lang="fr-FR" sz="1400" dirty="0" smtClean="0">
                <a:solidFill>
                  <a:schemeClr val="tx1"/>
                </a:solidFill>
              </a:rPr>
              <a:t>. </a:t>
            </a:r>
            <a:r>
              <a:rPr lang="fr-FR" sz="1400" dirty="0" smtClean="0"/>
              <a:t>Boîte </a:t>
            </a:r>
            <a:r>
              <a:rPr lang="fr-FR" sz="1400" dirty="0"/>
              <a:t>à outil d’atténuation des conflits homme-faune (BO-CHF</a:t>
            </a:r>
            <a:r>
              <a:rPr lang="fr-FR" sz="1400" dirty="0"/>
              <a:t>) </a:t>
            </a:r>
            <a:r>
              <a:rPr lang="fr-FR" sz="1400" dirty="0">
                <a:hlinkClick r:id="rId3"/>
              </a:rPr>
              <a:t>http://</a:t>
            </a:r>
            <a:r>
              <a:rPr lang="fr-FR" sz="1400" dirty="0" smtClean="0">
                <a:hlinkClick r:id="rId3"/>
              </a:rPr>
              <a:t>ur-forets-societes.cirad.fr/produits-et-expertises/produits/boite-a-outil-bo-chf</a:t>
            </a:r>
            <a:r>
              <a:rPr lang="fr-FR" sz="1400" dirty="0" smtClean="0"/>
              <a:t> </a:t>
            </a:r>
          </a:p>
          <a:p>
            <a:r>
              <a:rPr lang="fr-FR" sz="1400" dirty="0" smtClean="0">
                <a:solidFill>
                  <a:schemeClr val="tx1"/>
                </a:solidFill>
              </a:rPr>
              <a:t>4. Plan de gestion, Plan d’aménagement, plan de travail, plan d’action, Plan de développement Local, Plan de développement Communal</a:t>
            </a:r>
          </a:p>
          <a:p>
            <a:r>
              <a:rPr lang="fr-FR" sz="1400" dirty="0" smtClean="0">
                <a:solidFill>
                  <a:schemeClr val="tx1"/>
                </a:solidFill>
              </a:rPr>
              <a:t>5. Convention locales avec les population</a:t>
            </a:r>
          </a:p>
          <a:p>
            <a:r>
              <a:rPr lang="fr-FR" sz="1400" dirty="0" smtClean="0">
                <a:solidFill>
                  <a:schemeClr val="tx1"/>
                </a:solidFill>
              </a:rPr>
              <a:t>6. Convention MINFOF – Communauté Riveraines</a:t>
            </a:r>
          </a:p>
          <a:p>
            <a:endParaRPr lang="fr-FR" sz="1400" dirty="0" smtClean="0">
              <a:solidFill>
                <a:schemeClr val="tx1"/>
              </a:solidFill>
            </a:endParaRPr>
          </a:p>
          <a:p>
            <a:r>
              <a:rPr lang="fr-FR" sz="1400" dirty="0" smtClean="0">
                <a:solidFill>
                  <a:schemeClr val="tx1"/>
                </a:solidFill>
              </a:rPr>
              <a:t> </a:t>
            </a:r>
            <a:endParaRPr lang="fr-FR" sz="1400" dirty="0" smtClean="0">
              <a:solidFill>
                <a:schemeClr val="tx1"/>
              </a:solidFill>
            </a:endParaRPr>
          </a:p>
          <a:p>
            <a:endParaRPr lang="de-DE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439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584176"/>
          </a:xfrm>
          <a:solidFill>
            <a:schemeClr val="bg1"/>
          </a:solidFill>
        </p:spPr>
        <p:txBody>
          <a:bodyPr/>
          <a:lstStyle/>
          <a:p>
            <a:r>
              <a:rPr lang="fr-FR" dirty="0"/>
              <a:t>9.Le secteur des AP comme opportunité d'emplois: métiers, statuts, carrière et </a:t>
            </a:r>
            <a:r>
              <a:rPr lang="fr-FR" dirty="0" smtClean="0"/>
              <a:t>formations</a:t>
            </a:r>
            <a:br>
              <a:rPr lang="fr-FR" dirty="0" smtClean="0"/>
            </a:br>
            <a:r>
              <a:rPr lang="fr-FR" dirty="0"/>
              <a:t>13.Contribution des aires protégées aux services </a:t>
            </a:r>
            <a:r>
              <a:rPr lang="fr-FR" dirty="0" err="1" smtClean="0"/>
              <a:t>écosystémiques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en-US" dirty="0"/>
              <a:t>14.Youth inclusion and protected areas?</a:t>
            </a:r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  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388A537C-204B-421C-A623-6685BEEC87AC}" type="datetime1">
              <a:rPr lang="fr-FR" smtClean="0"/>
              <a:pPr/>
              <a:t>25/01/2017</a:t>
            </a:fld>
            <a:endParaRPr lang="de-DE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23528" y="1772816"/>
            <a:ext cx="4320480" cy="4680520"/>
          </a:xfrm>
        </p:spPr>
        <p:txBody>
          <a:bodyPr/>
          <a:lstStyle/>
          <a:p>
            <a:pPr marL="342900" indent="-342900">
              <a:buAutoNum type="arabicPeriod"/>
            </a:pPr>
            <a:r>
              <a:rPr lang="fr-FR" b="1" u="sng" dirty="0" smtClean="0">
                <a:solidFill>
                  <a:schemeClr val="accent1"/>
                </a:solidFill>
              </a:rPr>
              <a:t>N</a:t>
            </a:r>
            <a:r>
              <a:rPr lang="fr-FR" b="1" u="sng" dirty="0" smtClean="0">
                <a:solidFill>
                  <a:schemeClr val="accent1"/>
                </a:solidFill>
              </a:rPr>
              <a:t>iveau  </a:t>
            </a:r>
            <a:endParaRPr lang="fr-FR" b="1" u="sng" dirty="0" smtClean="0">
              <a:solidFill>
                <a:schemeClr val="accent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r-FR" dirty="0" smtClean="0"/>
              <a:t>Stratégique </a:t>
            </a:r>
            <a:r>
              <a:rPr lang="fr-FR" dirty="0" smtClean="0"/>
              <a:t>et Technique</a:t>
            </a:r>
          </a:p>
          <a:p>
            <a:pPr marL="702900" lvl="1" indent="-342900">
              <a:buFont typeface="Wingdings" panose="05000000000000000000" pitchFamily="2" charset="2"/>
              <a:buChar char="v"/>
            </a:pPr>
            <a:r>
              <a:rPr lang="fr-FR" dirty="0" smtClean="0"/>
              <a:t>AGR</a:t>
            </a:r>
          </a:p>
          <a:p>
            <a:pPr marL="702900" lvl="1" indent="-342900">
              <a:buFont typeface="Wingdings" panose="05000000000000000000" pitchFamily="2" charset="2"/>
              <a:buChar char="v"/>
            </a:pPr>
            <a:r>
              <a:rPr lang="fr-FR" dirty="0" smtClean="0"/>
              <a:t>Micro projet </a:t>
            </a:r>
          </a:p>
          <a:p>
            <a:pPr marL="702900" lvl="1" indent="-342900">
              <a:buFont typeface="Wingdings" panose="05000000000000000000" pitchFamily="2" charset="2"/>
              <a:buChar char="v"/>
            </a:pPr>
            <a:r>
              <a:rPr lang="fr-FR" dirty="0" smtClean="0"/>
              <a:t>Zonage </a:t>
            </a:r>
          </a:p>
          <a:p>
            <a:pPr marL="702900" lvl="1" indent="-342900">
              <a:buFont typeface="Wingdings" panose="05000000000000000000" pitchFamily="2" charset="2"/>
              <a:buChar char="v"/>
            </a:pPr>
            <a:r>
              <a:rPr lang="fr-FR" dirty="0" smtClean="0"/>
              <a:t>Partage équitable des retombées</a:t>
            </a:r>
          </a:p>
          <a:p>
            <a:pPr marL="702900" lvl="1" indent="-342900">
              <a:buFont typeface="Wingdings" panose="05000000000000000000" pitchFamily="2" charset="2"/>
              <a:buChar char="v"/>
            </a:pPr>
            <a:r>
              <a:rPr lang="fr-FR" dirty="0"/>
              <a:t>Education environnemental </a:t>
            </a:r>
            <a:endParaRPr lang="fr-FR" dirty="0" smtClean="0"/>
          </a:p>
          <a:p>
            <a:pPr marL="702900" lvl="1" indent="-342900">
              <a:buFont typeface="Wingdings" panose="05000000000000000000" pitchFamily="2" charset="2"/>
              <a:buChar char="v"/>
            </a:pPr>
            <a:r>
              <a:rPr lang="fr-FR" dirty="0" smtClean="0"/>
              <a:t>Gestion participative</a:t>
            </a:r>
          </a:p>
          <a:p>
            <a:pPr marL="702900" lvl="1" indent="-342900">
              <a:buFont typeface="Wingdings" panose="05000000000000000000" pitchFamily="2" charset="2"/>
              <a:buChar char="v"/>
            </a:pPr>
            <a:r>
              <a:rPr lang="fr-FR" dirty="0" smtClean="0"/>
              <a:t>Suivi écologique et LAB</a:t>
            </a:r>
          </a:p>
          <a:p>
            <a:pPr marL="702900" lvl="1" indent="-342900">
              <a:buFont typeface="Wingdings" panose="05000000000000000000" pitchFamily="2" charset="2"/>
              <a:buChar char="v"/>
            </a:pPr>
            <a:r>
              <a:rPr lang="fr-FR" dirty="0" smtClean="0"/>
              <a:t>Mise en défens</a:t>
            </a:r>
            <a:endParaRPr lang="fr-FR" dirty="0"/>
          </a:p>
          <a:p>
            <a:pPr marL="702900" lvl="1" indent="-342900">
              <a:buFont typeface="Wingdings" panose="05000000000000000000" pitchFamily="2" charset="2"/>
              <a:buChar char="v"/>
            </a:pPr>
            <a:endParaRPr lang="fr-FR" dirty="0" smtClean="0"/>
          </a:p>
          <a:p>
            <a:pPr marL="702900" lvl="1" indent="-342900">
              <a:buFont typeface="Wingdings" panose="05000000000000000000" pitchFamily="2" charset="2"/>
              <a:buChar char="v"/>
            </a:pPr>
            <a:endParaRPr lang="fr-FR" dirty="0"/>
          </a:p>
          <a:p>
            <a:endParaRPr lang="de-DE" dirty="0"/>
          </a:p>
        </p:txBody>
      </p:sp>
      <p:sp>
        <p:nvSpPr>
          <p:cNvPr id="8" name="Content Placeholder 7"/>
          <p:cNvSpPr>
            <a:spLocks noGrp="1"/>
          </p:cNvSpPr>
          <p:nvPr>
            <p:ph idx="12"/>
          </p:nvPr>
        </p:nvSpPr>
        <p:spPr>
          <a:xfrm>
            <a:off x="4716016" y="1988840"/>
            <a:ext cx="4320480" cy="4536504"/>
          </a:xfrm>
        </p:spPr>
        <p:txBody>
          <a:bodyPr/>
          <a:lstStyle/>
          <a:p>
            <a:r>
              <a:rPr lang="fr-FR" sz="1400" b="1" u="sng" dirty="0" smtClean="0">
                <a:solidFill>
                  <a:schemeClr val="accent1"/>
                </a:solidFill>
              </a:rPr>
              <a:t>Outils </a:t>
            </a:r>
          </a:p>
          <a:p>
            <a:r>
              <a:rPr lang="fr-FR" sz="1400" dirty="0" smtClean="0">
                <a:solidFill>
                  <a:schemeClr val="tx1"/>
                </a:solidFill>
              </a:rPr>
              <a:t>1. </a:t>
            </a:r>
            <a:r>
              <a:rPr lang="fr-FR" sz="1400" dirty="0" err="1" smtClean="0">
                <a:solidFill>
                  <a:schemeClr val="tx1"/>
                </a:solidFill>
              </a:rPr>
              <a:t>Livelihood</a:t>
            </a:r>
            <a:r>
              <a:rPr lang="fr-FR" sz="1400" dirty="0" smtClean="0">
                <a:solidFill>
                  <a:schemeClr val="tx1"/>
                </a:solidFill>
              </a:rPr>
              <a:t> Land Scape </a:t>
            </a:r>
            <a:r>
              <a:rPr lang="fr-FR" sz="1400" dirty="0" err="1" smtClean="0">
                <a:solidFill>
                  <a:schemeClr val="tx1"/>
                </a:solidFill>
              </a:rPr>
              <a:t>Strategy</a:t>
            </a:r>
            <a:r>
              <a:rPr lang="fr-FR" sz="1400" dirty="0" smtClean="0">
                <a:solidFill>
                  <a:schemeClr val="tx1"/>
                </a:solidFill>
              </a:rPr>
              <a:t> «  paysage et moyens d’existence «  sert à évaluer les indicateurs de </a:t>
            </a:r>
            <a:r>
              <a:rPr lang="fr-FR" sz="1400" dirty="0" err="1" smtClean="0">
                <a:solidFill>
                  <a:schemeClr val="tx1"/>
                </a:solidFill>
              </a:rPr>
              <a:t>dev</a:t>
            </a:r>
            <a:r>
              <a:rPr lang="fr-FR" sz="1400" dirty="0" smtClean="0">
                <a:solidFill>
                  <a:schemeClr val="tx1"/>
                </a:solidFill>
              </a:rPr>
              <a:t> et de conservation  </a:t>
            </a:r>
            <a:r>
              <a:rPr lang="fr-FR" sz="1400" dirty="0">
                <a:solidFill>
                  <a:schemeClr val="tx1"/>
                </a:solidFill>
                <a:hlinkClick r:id="rId2"/>
              </a:rPr>
              <a:t>http://</a:t>
            </a:r>
            <a:r>
              <a:rPr lang="fr-FR" sz="1400" dirty="0" smtClean="0">
                <a:solidFill>
                  <a:schemeClr val="tx1"/>
                </a:solidFill>
                <a:hlinkClick r:id="rId2"/>
              </a:rPr>
              <a:t>www.mrcmekong.org/assets/Publications/Events/Watershed-man-2011/Livelihood-n-landscape-strategy-by-Zhuang-Hao.pdf</a:t>
            </a:r>
            <a:r>
              <a:rPr lang="fr-FR" sz="1400" dirty="0" smtClean="0">
                <a:solidFill>
                  <a:schemeClr val="tx1"/>
                </a:solidFill>
              </a:rPr>
              <a:t> </a:t>
            </a:r>
          </a:p>
          <a:p>
            <a:r>
              <a:rPr lang="fr-FR" sz="1400" dirty="0" smtClean="0">
                <a:solidFill>
                  <a:schemeClr val="tx1"/>
                </a:solidFill>
              </a:rPr>
              <a:t>2. IMET</a:t>
            </a:r>
          </a:p>
          <a:p>
            <a:r>
              <a:rPr lang="fr-FR" sz="1400" dirty="0">
                <a:solidFill>
                  <a:schemeClr val="tx1"/>
                </a:solidFill>
              </a:rPr>
              <a:t>3</a:t>
            </a:r>
            <a:r>
              <a:rPr lang="fr-FR" sz="1400" dirty="0" smtClean="0">
                <a:solidFill>
                  <a:schemeClr val="tx1"/>
                </a:solidFill>
              </a:rPr>
              <a:t>. </a:t>
            </a:r>
            <a:r>
              <a:rPr lang="fr-FR" sz="1400" dirty="0"/>
              <a:t>Boîte à outil d’atténuation des conflits homme-faune (BO-CHF</a:t>
            </a:r>
            <a:r>
              <a:rPr lang="fr-FR" sz="1400" dirty="0"/>
              <a:t>) </a:t>
            </a:r>
            <a:r>
              <a:rPr lang="fr-FR" sz="1400" dirty="0">
                <a:hlinkClick r:id="rId3"/>
              </a:rPr>
              <a:t>http://</a:t>
            </a:r>
            <a:r>
              <a:rPr lang="fr-FR" sz="1400" dirty="0" smtClean="0">
                <a:hlinkClick r:id="rId3"/>
              </a:rPr>
              <a:t>ur-forets-societes.cirad.fr/produits-et-expertises/produits/boite-a-outil-bo-chf</a:t>
            </a:r>
            <a:r>
              <a:rPr lang="fr-FR" sz="1400" dirty="0" smtClean="0"/>
              <a:t> </a:t>
            </a:r>
          </a:p>
          <a:p>
            <a:r>
              <a:rPr lang="fr-FR" sz="1400" dirty="0" smtClean="0">
                <a:solidFill>
                  <a:schemeClr val="tx1"/>
                </a:solidFill>
              </a:rPr>
              <a:t>4. Crédit warrantage </a:t>
            </a:r>
          </a:p>
          <a:p>
            <a:r>
              <a:rPr lang="fr-FR" sz="1400" dirty="0" smtClean="0">
                <a:solidFill>
                  <a:schemeClr val="tx1"/>
                </a:solidFill>
              </a:rPr>
              <a:t>5 CAMP FIRE </a:t>
            </a:r>
          </a:p>
          <a:p>
            <a:r>
              <a:rPr lang="fr-FR" sz="1400" dirty="0" smtClean="0">
                <a:solidFill>
                  <a:schemeClr val="tx1"/>
                </a:solidFill>
              </a:rPr>
              <a:t>SMART </a:t>
            </a:r>
          </a:p>
          <a:p>
            <a:r>
              <a:rPr lang="fr-FR" sz="1400" dirty="0" smtClean="0">
                <a:solidFill>
                  <a:schemeClr val="tx1"/>
                </a:solidFill>
              </a:rPr>
              <a:t> </a:t>
            </a:r>
            <a:endParaRPr lang="fr-FR" sz="1400" dirty="0" smtClean="0">
              <a:solidFill>
                <a:schemeClr val="tx1"/>
              </a:solidFill>
            </a:endParaRPr>
          </a:p>
          <a:p>
            <a:endParaRPr lang="de-DE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487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95536" y="116632"/>
            <a:ext cx="8568952" cy="617928"/>
          </a:xfrm>
          <a:solidFill>
            <a:schemeClr val="bg1"/>
          </a:solidFill>
        </p:spPr>
        <p:txBody>
          <a:bodyPr/>
          <a:lstStyle/>
          <a:p>
            <a:r>
              <a:rPr lang="fr-FR" dirty="0"/>
              <a:t>24.Gouvernance et gestion efficiente </a:t>
            </a:r>
            <a:r>
              <a:rPr lang="fr-FR" dirty="0" smtClean="0"/>
              <a:t>des AP en AC</a:t>
            </a:r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  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388A537C-204B-421C-A623-6685BEEC87AC}" type="datetime1">
              <a:rPr lang="fr-FR" smtClean="0"/>
              <a:pPr/>
              <a:t>25/01/2017</a:t>
            </a:fld>
            <a:endParaRPr lang="de-DE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95536" y="1556792"/>
            <a:ext cx="4968552" cy="4752528"/>
          </a:xfrm>
        </p:spPr>
        <p:txBody>
          <a:bodyPr/>
          <a:lstStyle/>
          <a:p>
            <a:pPr marL="342900" indent="-342900">
              <a:buAutoNum type="arabicPeriod"/>
            </a:pPr>
            <a:r>
              <a:rPr lang="fr-FR" b="1" u="sng" dirty="0" smtClean="0">
                <a:solidFill>
                  <a:schemeClr val="accent1"/>
                </a:solidFill>
              </a:rPr>
              <a:t>N</a:t>
            </a:r>
            <a:r>
              <a:rPr lang="fr-FR" b="1" u="sng" dirty="0" smtClean="0">
                <a:solidFill>
                  <a:schemeClr val="accent1"/>
                </a:solidFill>
              </a:rPr>
              <a:t>iveau   </a:t>
            </a:r>
            <a:endParaRPr lang="fr-FR" b="1" u="sng" dirty="0" smtClean="0">
              <a:solidFill>
                <a:schemeClr val="accent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r-FR" dirty="0" smtClean="0"/>
              <a:t>Stratégique et Technique </a:t>
            </a:r>
          </a:p>
          <a:p>
            <a:pPr marL="702900" lvl="1" indent="-342900">
              <a:buFont typeface="Wingdings" panose="05000000000000000000" pitchFamily="2" charset="2"/>
              <a:buChar char="v"/>
            </a:pPr>
            <a:r>
              <a:rPr lang="fr-FR" dirty="0" smtClean="0"/>
              <a:t>Gestion participative</a:t>
            </a:r>
          </a:p>
          <a:p>
            <a:pPr marL="702900" lvl="1" indent="-342900">
              <a:buFont typeface="Wingdings" panose="05000000000000000000" pitchFamily="2" charset="2"/>
              <a:buChar char="v"/>
            </a:pPr>
            <a:r>
              <a:rPr lang="fr-FR" dirty="0" smtClean="0"/>
              <a:t>Alternatives </a:t>
            </a:r>
          </a:p>
          <a:p>
            <a:pPr marL="702900" lvl="1" indent="-342900">
              <a:buFont typeface="Wingdings" panose="05000000000000000000" pitchFamily="2" charset="2"/>
              <a:buChar char="v"/>
            </a:pPr>
            <a:r>
              <a:rPr lang="fr-FR" dirty="0" smtClean="0"/>
              <a:t>AGR</a:t>
            </a:r>
          </a:p>
          <a:p>
            <a:pPr marL="702900" lvl="1" indent="-342900">
              <a:buFont typeface="Wingdings" panose="05000000000000000000" pitchFamily="2" charset="2"/>
              <a:buChar char="v"/>
            </a:pPr>
            <a:r>
              <a:rPr lang="fr-FR" dirty="0" smtClean="0"/>
              <a:t>Gestion des retombées et quotte–parts </a:t>
            </a:r>
          </a:p>
          <a:p>
            <a:pPr marL="702900" lvl="1" indent="-342900">
              <a:buFont typeface="Wingdings" panose="05000000000000000000" pitchFamily="2" charset="2"/>
              <a:buChar char="v"/>
            </a:pPr>
            <a:r>
              <a:rPr lang="fr-FR" dirty="0" smtClean="0"/>
              <a:t> Financement durable </a:t>
            </a:r>
          </a:p>
          <a:p>
            <a:pPr marL="702900" lvl="1" indent="-342900">
              <a:buFont typeface="Wingdings" panose="05000000000000000000" pitchFamily="2" charset="2"/>
              <a:buChar char="v"/>
            </a:pPr>
            <a:r>
              <a:rPr lang="fr-FR" dirty="0" smtClean="0"/>
              <a:t>Plate forme de concertation </a:t>
            </a:r>
          </a:p>
          <a:p>
            <a:pPr marL="702900" lvl="1" indent="-342900">
              <a:buFont typeface="Wingdings" panose="05000000000000000000" pitchFamily="2" charset="2"/>
              <a:buChar char="v"/>
            </a:pPr>
            <a:r>
              <a:rPr lang="fr-FR" dirty="0" err="1" smtClean="0"/>
              <a:t>Strategie</a:t>
            </a:r>
            <a:r>
              <a:rPr lang="fr-FR" dirty="0" smtClean="0"/>
              <a:t> de gouvernance forestière </a:t>
            </a:r>
          </a:p>
          <a:p>
            <a:pPr marL="702900" lvl="1" indent="-342900">
              <a:buFont typeface="Wingdings" panose="05000000000000000000" pitchFamily="2" charset="2"/>
              <a:buChar char="v"/>
            </a:pPr>
            <a:endParaRPr lang="fr-FR" dirty="0"/>
          </a:p>
          <a:p>
            <a:endParaRPr lang="de-DE" dirty="0"/>
          </a:p>
        </p:txBody>
      </p:sp>
      <p:sp>
        <p:nvSpPr>
          <p:cNvPr id="8" name="Content Placeholder 7"/>
          <p:cNvSpPr>
            <a:spLocks noGrp="1"/>
          </p:cNvSpPr>
          <p:nvPr>
            <p:ph idx="12"/>
          </p:nvPr>
        </p:nvSpPr>
        <p:spPr>
          <a:xfrm>
            <a:off x="5580112" y="1412776"/>
            <a:ext cx="3456384" cy="5112568"/>
          </a:xfrm>
        </p:spPr>
        <p:txBody>
          <a:bodyPr/>
          <a:lstStyle/>
          <a:p>
            <a:r>
              <a:rPr lang="fr-FR" sz="1400" b="1" u="sng" dirty="0" smtClean="0">
                <a:solidFill>
                  <a:schemeClr val="accent1"/>
                </a:solidFill>
              </a:rPr>
              <a:t>Outils </a:t>
            </a:r>
            <a:r>
              <a:rPr lang="fr-FR" sz="1400" b="1" u="sng" dirty="0" smtClean="0">
                <a:solidFill>
                  <a:schemeClr val="accent1"/>
                </a:solidFill>
              </a:rPr>
              <a:t>Potentiels</a:t>
            </a:r>
            <a:endParaRPr lang="fr-FR" sz="1400" b="1" u="sng" dirty="0" smtClean="0">
              <a:solidFill>
                <a:schemeClr val="accent1"/>
              </a:solidFill>
            </a:endParaRPr>
          </a:p>
          <a:p>
            <a:r>
              <a:rPr lang="fr-FR" sz="1400" dirty="0">
                <a:solidFill>
                  <a:schemeClr val="tx1"/>
                </a:solidFill>
              </a:rPr>
              <a:t>1</a:t>
            </a:r>
            <a:r>
              <a:rPr lang="fr-FR" sz="1400" dirty="0" smtClean="0">
                <a:solidFill>
                  <a:schemeClr val="tx1"/>
                </a:solidFill>
              </a:rPr>
              <a:t>. </a:t>
            </a:r>
            <a:r>
              <a:rPr lang="fr-FR" sz="1400" dirty="0" err="1" smtClean="0">
                <a:solidFill>
                  <a:schemeClr val="tx1"/>
                </a:solidFill>
              </a:rPr>
              <a:t>Livelihood</a:t>
            </a:r>
            <a:r>
              <a:rPr lang="fr-FR" sz="1400" dirty="0" smtClean="0">
                <a:solidFill>
                  <a:schemeClr val="tx1"/>
                </a:solidFill>
              </a:rPr>
              <a:t> Land Scape </a:t>
            </a:r>
            <a:r>
              <a:rPr lang="fr-FR" sz="1400" dirty="0" err="1" smtClean="0">
                <a:solidFill>
                  <a:schemeClr val="tx1"/>
                </a:solidFill>
              </a:rPr>
              <a:t>Strategy</a:t>
            </a:r>
            <a:r>
              <a:rPr lang="fr-FR" sz="1400" dirty="0" smtClean="0">
                <a:solidFill>
                  <a:schemeClr val="tx1"/>
                </a:solidFill>
              </a:rPr>
              <a:t> «  paysage et moyens d’existence «  sert à évaluer les indicateurs de </a:t>
            </a:r>
            <a:r>
              <a:rPr lang="fr-FR" sz="1400" dirty="0" err="1" smtClean="0">
                <a:solidFill>
                  <a:schemeClr val="tx1"/>
                </a:solidFill>
              </a:rPr>
              <a:t>dev</a:t>
            </a:r>
            <a:r>
              <a:rPr lang="fr-FR" sz="1400" dirty="0" smtClean="0">
                <a:solidFill>
                  <a:schemeClr val="tx1"/>
                </a:solidFill>
              </a:rPr>
              <a:t> et de conservation  </a:t>
            </a:r>
            <a:r>
              <a:rPr lang="fr-FR" sz="1400" dirty="0">
                <a:solidFill>
                  <a:schemeClr val="tx1"/>
                </a:solidFill>
                <a:hlinkClick r:id="rId2"/>
              </a:rPr>
              <a:t>http://</a:t>
            </a:r>
            <a:r>
              <a:rPr lang="fr-FR" sz="1400" dirty="0" smtClean="0">
                <a:solidFill>
                  <a:schemeClr val="tx1"/>
                </a:solidFill>
                <a:hlinkClick r:id="rId2"/>
              </a:rPr>
              <a:t>www.mrcmekong.org/assets/Publications/Events/Watershed-man-2011/Livelihood-n-landscape-strategy-by-Zhuang-Hao.pdf</a:t>
            </a:r>
            <a:r>
              <a:rPr lang="fr-FR" sz="1400" dirty="0" smtClean="0">
                <a:solidFill>
                  <a:schemeClr val="tx1"/>
                </a:solidFill>
              </a:rPr>
              <a:t> </a:t>
            </a:r>
          </a:p>
          <a:p>
            <a:r>
              <a:rPr lang="fr-FR" sz="1400" dirty="0" smtClean="0">
                <a:solidFill>
                  <a:schemeClr val="tx1"/>
                </a:solidFill>
              </a:rPr>
              <a:t>2, IMET</a:t>
            </a:r>
          </a:p>
          <a:p>
            <a:r>
              <a:rPr lang="fr-FR" sz="1400" dirty="0" smtClean="0">
                <a:solidFill>
                  <a:schemeClr val="tx1"/>
                </a:solidFill>
              </a:rPr>
              <a:t>3. MARP </a:t>
            </a:r>
          </a:p>
          <a:p>
            <a:r>
              <a:rPr lang="fr-FR" sz="1400" dirty="0" smtClean="0">
                <a:solidFill>
                  <a:schemeClr val="tx1"/>
                </a:solidFill>
              </a:rPr>
              <a:t>4. Fond d’investissement, Gestion déléguée</a:t>
            </a:r>
          </a:p>
          <a:p>
            <a:endParaRPr lang="fr-FR" sz="1400" dirty="0" smtClean="0">
              <a:solidFill>
                <a:schemeClr val="tx1"/>
              </a:solidFill>
            </a:endParaRPr>
          </a:p>
          <a:p>
            <a:endParaRPr lang="de-DE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297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512168"/>
          </a:xfrm>
          <a:solidFill>
            <a:schemeClr val="bg1"/>
          </a:solidFill>
        </p:spPr>
        <p:txBody>
          <a:bodyPr/>
          <a:lstStyle/>
          <a:p>
            <a:r>
              <a:rPr lang="fr-FR" dirty="0"/>
              <a:t>37.Rôle économique des Aires Protégées</a:t>
            </a:r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  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388A537C-204B-421C-A623-6685BEEC87AC}" type="datetime1">
              <a:rPr lang="fr-FR" smtClean="0"/>
              <a:pPr/>
              <a:t>25/01/2017</a:t>
            </a:fld>
            <a:endParaRPr lang="de-DE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95536" y="1556792"/>
            <a:ext cx="3960440" cy="4752528"/>
          </a:xfrm>
        </p:spPr>
        <p:txBody>
          <a:bodyPr/>
          <a:lstStyle/>
          <a:p>
            <a:pPr marL="342900" indent="-342900">
              <a:buAutoNum type="arabicPeriod"/>
            </a:pPr>
            <a:r>
              <a:rPr lang="fr-FR" b="1" u="sng" dirty="0" smtClean="0">
                <a:solidFill>
                  <a:schemeClr val="accent1"/>
                </a:solidFill>
              </a:rPr>
              <a:t>N</a:t>
            </a:r>
            <a:r>
              <a:rPr lang="fr-FR" b="1" u="sng" dirty="0" smtClean="0">
                <a:solidFill>
                  <a:schemeClr val="accent1"/>
                </a:solidFill>
              </a:rPr>
              <a:t>iveau   </a:t>
            </a:r>
            <a:endParaRPr lang="fr-FR" b="1" u="sng" dirty="0" smtClean="0">
              <a:solidFill>
                <a:schemeClr val="accent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r-FR" dirty="0" smtClean="0"/>
              <a:t>Stratégique </a:t>
            </a:r>
            <a:r>
              <a:rPr lang="fr-FR" dirty="0" smtClean="0"/>
              <a:t>et Technique</a:t>
            </a:r>
          </a:p>
          <a:p>
            <a:pPr marL="702900" lvl="1" indent="-342900">
              <a:buFont typeface="Wingdings" panose="05000000000000000000" pitchFamily="2" charset="2"/>
              <a:buChar char="v"/>
            </a:pPr>
            <a:r>
              <a:rPr lang="fr-FR" dirty="0" smtClean="0"/>
              <a:t>Eco Développement </a:t>
            </a:r>
          </a:p>
          <a:p>
            <a:pPr marL="702900" lvl="1" indent="-342900">
              <a:buFont typeface="Wingdings" panose="05000000000000000000" pitchFamily="2" charset="2"/>
              <a:buChar char="v"/>
            </a:pPr>
            <a:r>
              <a:rPr lang="fr-FR" dirty="0" smtClean="0"/>
              <a:t>Gestion participative ( population riveraines, ZIC, PN)</a:t>
            </a:r>
          </a:p>
          <a:p>
            <a:pPr marL="702900" lvl="1" indent="-342900">
              <a:buFont typeface="Wingdings" panose="05000000000000000000" pitchFamily="2" charset="2"/>
              <a:buChar char="v"/>
            </a:pPr>
            <a:r>
              <a:rPr lang="fr-FR" dirty="0" smtClean="0"/>
              <a:t> Gardes Villageois </a:t>
            </a:r>
          </a:p>
          <a:p>
            <a:pPr marL="702900" lvl="1" indent="-342900">
              <a:buFont typeface="Wingdings" panose="05000000000000000000" pitchFamily="2" charset="2"/>
              <a:buChar char="v"/>
            </a:pPr>
            <a:r>
              <a:rPr lang="fr-FR" dirty="0" smtClean="0"/>
              <a:t>Gouvernance financière </a:t>
            </a:r>
            <a:endParaRPr lang="fr-FR" dirty="0" smtClean="0"/>
          </a:p>
          <a:p>
            <a:pPr marL="342900" indent="-342900">
              <a:buFont typeface="Wingdings" panose="05000000000000000000" pitchFamily="2" charset="2"/>
              <a:buChar char="v"/>
            </a:pPr>
            <a:endParaRPr lang="fr-FR" dirty="0" smtClean="0"/>
          </a:p>
          <a:p>
            <a:pPr marL="702900" lvl="1" indent="-342900">
              <a:buFont typeface="Wingdings" panose="05000000000000000000" pitchFamily="2" charset="2"/>
              <a:buChar char="v"/>
            </a:pPr>
            <a:endParaRPr lang="fr-FR" dirty="0"/>
          </a:p>
          <a:p>
            <a:endParaRPr lang="de-DE" dirty="0"/>
          </a:p>
        </p:txBody>
      </p:sp>
      <p:sp>
        <p:nvSpPr>
          <p:cNvPr id="8" name="Content Placeholder 7"/>
          <p:cNvSpPr>
            <a:spLocks noGrp="1"/>
          </p:cNvSpPr>
          <p:nvPr>
            <p:ph idx="12"/>
          </p:nvPr>
        </p:nvSpPr>
        <p:spPr>
          <a:xfrm>
            <a:off x="4860032" y="1412776"/>
            <a:ext cx="4176464" cy="5112568"/>
          </a:xfrm>
        </p:spPr>
        <p:txBody>
          <a:bodyPr/>
          <a:lstStyle/>
          <a:p>
            <a:r>
              <a:rPr lang="fr-FR" sz="1400" b="1" u="sng" dirty="0" smtClean="0">
                <a:solidFill>
                  <a:schemeClr val="accent1"/>
                </a:solidFill>
              </a:rPr>
              <a:t>Outils </a:t>
            </a:r>
            <a:endParaRPr lang="fr-FR" sz="1400" b="1" u="sng" dirty="0">
              <a:solidFill>
                <a:schemeClr val="accent1"/>
              </a:solidFill>
            </a:endParaRPr>
          </a:p>
          <a:p>
            <a:r>
              <a:rPr lang="fr-FR" sz="1400" dirty="0" smtClean="0">
                <a:solidFill>
                  <a:schemeClr val="tx1"/>
                </a:solidFill>
              </a:rPr>
              <a:t>1. </a:t>
            </a:r>
            <a:r>
              <a:rPr lang="fr-FR" sz="1400" dirty="0" err="1" smtClean="0">
                <a:solidFill>
                  <a:schemeClr val="tx1"/>
                </a:solidFill>
              </a:rPr>
              <a:t>Capacity</a:t>
            </a:r>
            <a:r>
              <a:rPr lang="fr-FR" sz="1400" dirty="0" smtClean="0">
                <a:solidFill>
                  <a:schemeClr val="tx1"/>
                </a:solidFill>
              </a:rPr>
              <a:t> Works </a:t>
            </a:r>
          </a:p>
          <a:p>
            <a:r>
              <a:rPr lang="fr-FR" sz="1400" dirty="0">
                <a:solidFill>
                  <a:schemeClr val="tx1"/>
                </a:solidFill>
              </a:rPr>
              <a:t>2</a:t>
            </a:r>
            <a:r>
              <a:rPr lang="fr-FR" sz="1400" dirty="0" smtClean="0">
                <a:solidFill>
                  <a:schemeClr val="tx1"/>
                </a:solidFill>
              </a:rPr>
              <a:t>. IMET</a:t>
            </a:r>
          </a:p>
          <a:p>
            <a:r>
              <a:rPr lang="fr-FR" sz="1400" dirty="0" smtClean="0">
                <a:solidFill>
                  <a:schemeClr val="tx1"/>
                </a:solidFill>
              </a:rPr>
              <a:t>3. </a:t>
            </a:r>
            <a:r>
              <a:rPr lang="fr-FR" sz="1400" dirty="0" smtClean="0"/>
              <a:t>homme-faune </a:t>
            </a:r>
            <a:r>
              <a:rPr lang="fr-FR" sz="1400" dirty="0"/>
              <a:t>(BO-CHF</a:t>
            </a:r>
            <a:r>
              <a:rPr lang="fr-FR" sz="1400" dirty="0"/>
              <a:t>) </a:t>
            </a:r>
            <a:r>
              <a:rPr lang="fr-FR" sz="1400" dirty="0">
                <a:hlinkClick r:id="rId2"/>
              </a:rPr>
              <a:t>http://</a:t>
            </a:r>
            <a:r>
              <a:rPr lang="fr-FR" sz="1400" dirty="0" smtClean="0">
                <a:hlinkClick r:id="rId2"/>
              </a:rPr>
              <a:t>ur-forets-societes.cirad.fr/produits-et-expertises/produits/boite-a-outil-bo-chf</a:t>
            </a:r>
            <a:r>
              <a:rPr lang="fr-FR" sz="1400" dirty="0" smtClean="0"/>
              <a:t> </a:t>
            </a:r>
            <a:endParaRPr lang="fr-FR" sz="1400" dirty="0" smtClean="0">
              <a:solidFill>
                <a:schemeClr val="tx1"/>
              </a:solidFill>
            </a:endParaRPr>
          </a:p>
          <a:p>
            <a:r>
              <a:rPr lang="fr-FR" sz="1400" dirty="0" smtClean="0">
                <a:solidFill>
                  <a:schemeClr val="tx1"/>
                </a:solidFill>
              </a:rPr>
              <a:t> </a:t>
            </a:r>
            <a:endParaRPr lang="fr-FR" sz="1400" dirty="0" smtClean="0">
              <a:solidFill>
                <a:schemeClr val="tx1"/>
              </a:solidFill>
            </a:endParaRPr>
          </a:p>
          <a:p>
            <a:endParaRPr lang="de-DE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199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IZ_Banner_Kopfzeile-Ausland (3)">
  <a:themeElements>
    <a:clrScheme name="GIZ">
      <a:dk1>
        <a:srgbClr val="000000"/>
      </a:dk1>
      <a:lt1>
        <a:srgbClr val="FFFFFF"/>
      </a:lt1>
      <a:dk2>
        <a:srgbClr val="6E6452"/>
      </a:dk2>
      <a:lt2>
        <a:srgbClr val="D2CDC8"/>
      </a:lt2>
      <a:accent1>
        <a:srgbClr val="C80F0F"/>
      </a:accent1>
      <a:accent2>
        <a:srgbClr val="4B859F"/>
      </a:accent2>
      <a:accent3>
        <a:srgbClr val="B498BA"/>
      </a:accent3>
      <a:accent4>
        <a:srgbClr val="F3BF49"/>
      </a:accent4>
      <a:accent5>
        <a:srgbClr val="94B322"/>
      </a:accent5>
      <a:accent6>
        <a:srgbClr val="B4E3ED"/>
      </a:accent6>
      <a:hlink>
        <a:srgbClr val="0000FF"/>
      </a:hlink>
      <a:folHlink>
        <a:srgbClr val="800080"/>
      </a:folHlink>
    </a:clrScheme>
    <a:fontScheme name="GIZ Schri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331</Words>
  <Application>Microsoft Office PowerPoint</Application>
  <PresentationFormat>On-screen Show (4:3)</PresentationFormat>
  <Paragraphs>113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GIZ_Banner_Kopfzeile-Ausland (3)</vt:lpstr>
      <vt:lpstr>PowerPoint Presentation</vt:lpstr>
      <vt:lpstr> 1. Délocalisation des transhumants dans et autour des AP  2. AP et aménagement du territoire: superposition d'usages  6. Les conflits fonciers avec les communautés autour des AP 11.AP et territoires riverains: contribution à leur aménagement, à la gouvernance et au développement socio-économique?  </vt:lpstr>
      <vt:lpstr>7.Impact des populations sur la Biodiversité des AP </vt:lpstr>
      <vt:lpstr>9.Le secteur des AP comme opportunité d'emplois: métiers, statuts, carrière et formations 13.Contribution des aires protégées aux services écosystémiques 14.Youth inclusion and protected areas?</vt:lpstr>
      <vt:lpstr>24.Gouvernance et gestion efficiente des AP en AC</vt:lpstr>
      <vt:lpstr>37.Rôle économique des Aires Protégées</vt:lpstr>
    </vt:vector>
  </TitlesOfParts>
  <Company>GIZ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INVITE_COMIFAC</dc:creator>
  <cp:lastModifiedBy>UserLA3490</cp:lastModifiedBy>
  <cp:revision>31</cp:revision>
  <dcterms:created xsi:type="dcterms:W3CDTF">2016-09-15T13:53:13Z</dcterms:created>
  <dcterms:modified xsi:type="dcterms:W3CDTF">2017-01-25T16:13:16Z</dcterms:modified>
</cp:coreProperties>
</file>